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9"/>
  </p:notesMasterIdLst>
  <p:sldIdLst>
    <p:sldId id="256" r:id="rId2"/>
    <p:sldId id="259" r:id="rId3"/>
    <p:sldId id="260" r:id="rId4"/>
    <p:sldId id="258" r:id="rId5"/>
    <p:sldId id="257" r:id="rId6"/>
    <p:sldId id="266" r:id="rId7"/>
    <p:sldId id="261" r:id="rId8"/>
    <p:sldId id="262" r:id="rId9"/>
    <p:sldId id="272" r:id="rId10"/>
    <p:sldId id="263" r:id="rId11"/>
    <p:sldId id="264" r:id="rId12"/>
    <p:sldId id="273" r:id="rId13"/>
    <p:sldId id="267" r:id="rId14"/>
    <p:sldId id="265" r:id="rId15"/>
    <p:sldId id="268" r:id="rId16"/>
    <p:sldId id="269"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69455" autoAdjust="0"/>
  </p:normalViewPr>
  <p:slideViewPr>
    <p:cSldViewPr snapToGrid="0">
      <p:cViewPr varScale="1">
        <p:scale>
          <a:sx n="77" d="100"/>
          <a:sy n="77" d="100"/>
        </p:scale>
        <p:origin x="1050"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269D4A-33F7-407E-82FC-FBF6F6C415A4}" type="datetimeFigureOut">
              <a:rPr lang="en-GB" smtClean="0"/>
              <a:t>27/07/2026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03623-E4E6-4791-A654-77E1680821CF}" type="slidenum">
              <a:rPr lang="en-GB" smtClean="0"/>
              <a:t>‹#›</a:t>
            </a:fld>
            <a:endParaRPr lang="en-GB"/>
          </a:p>
        </p:txBody>
      </p:sp>
    </p:spTree>
    <p:extLst>
      <p:ext uri="{BB962C8B-B14F-4D97-AF65-F5344CB8AC3E}">
        <p14:creationId xmlns:p14="http://schemas.microsoft.com/office/powerpoint/2010/main" val="3371507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Just a brief explanation of this picture, entitled ‘A Shocking Dirty Affair’. It shows: Two men dressed as women throwing mud at each other, with four others watching from behind. The mudslingers caricatured are politicians Edward John Littleton on the left, and on the right, Daniel O’Connell , the acknowledged political leader of Ireland’s Catholic majority in first half of the nineteenth century. This image is dated 10 July 1834 – so earlier than I’m focusing on for this talk, but still an evocative image with which to introduce the theme of playing dirty.</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1</a:t>
            </a:fld>
            <a:endParaRPr lang="en-GB"/>
          </a:p>
        </p:txBody>
      </p:sp>
    </p:spTree>
    <p:extLst>
      <p:ext uri="{BB962C8B-B14F-4D97-AF65-F5344CB8AC3E}">
        <p14:creationId xmlns:p14="http://schemas.microsoft.com/office/powerpoint/2010/main" val="974490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derived this from work done for my PhD thesis – I’m ridiculously proud of it, hence getting it printed and bound in the traditional way. As part of my study of short-lived newspapers, I analysed the motivating factors behind why newspaper proprietors launched new titles into what was generally acknowledged as a very risky business; and I found occasions where proprietors aimed at damaging rivals by whom they felt affronted. [CLICK] The launch of the </a:t>
            </a:r>
            <a:r>
              <a:rPr lang="en-GB" i="1" dirty="0"/>
              <a:t>Illustrated Times</a:t>
            </a:r>
            <a:r>
              <a:rPr lang="en-GB" i="0" dirty="0"/>
              <a:t> in 1855 was primarily motivated by the opportunity provided by the repeal of the newspaper stamp tax to offer a cheaper rival to the established </a:t>
            </a:r>
            <a:r>
              <a:rPr lang="en-GB" i="1" dirty="0"/>
              <a:t>Illustrated London News</a:t>
            </a:r>
            <a:r>
              <a:rPr lang="en-GB" i="0" dirty="0"/>
              <a:t>, [CLICK] which had been established for thirteen years and was the first lasting illustrated newspaper in the world. Having enjoyed a virtual monopoly for over a decade, the proprietor of the </a:t>
            </a:r>
            <a:r>
              <a:rPr lang="en-GB" i="1" dirty="0"/>
              <a:t>ILN</a:t>
            </a:r>
            <a:r>
              <a:rPr lang="en-GB" i="0" dirty="0"/>
              <a:t>, Herbert Ingram, was not pleased at this upstart muscling in and he took a number of actions intended to impact negatively on the newer paper. As I shall explore, there were allegations of some very sharp practice. So, the questions I shall be addressing are these: [CLICK] What were those ‘dirty tricks’ alleged to have been practiced against the </a:t>
            </a:r>
            <a:r>
              <a:rPr lang="en-GB" i="1" dirty="0"/>
              <a:t>Illustrated Times</a:t>
            </a:r>
            <a:r>
              <a:rPr lang="en-GB" i="0" dirty="0"/>
              <a:t>? [CLICK] What evidence is there to support this? [CLICK] And, more broadly, what does this episode tell us about the historical newspaper business and the people who were involved in it?</a:t>
            </a:r>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2</a:t>
            </a:fld>
            <a:endParaRPr lang="en-GB"/>
          </a:p>
        </p:txBody>
      </p:sp>
    </p:spTree>
    <p:extLst>
      <p:ext uri="{BB962C8B-B14F-4D97-AF65-F5344CB8AC3E}">
        <p14:creationId xmlns:p14="http://schemas.microsoft.com/office/powerpoint/2010/main" val="2747358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Joel Wiener’s work examines in great detail, the campaigns of the 1830s that led to the reduction of the Stamp tax from 4d to one penny in 1836 have tended to capture the imagination, given that they were part of a broader reform movement and also an early example of organised working class resistance – including direct action – to Government oppression.  By contrast, the later campaign [CLICK] formalised in 1849, was more measured, more gradual and ultimately more effective in achieving repeal of all taxes on the press by 1861. Strong feelings were in evidence, though. Henry </a:t>
            </a:r>
            <a:r>
              <a:rPr lang="en-GB" dirty="0" err="1"/>
              <a:t>Vizetelly</a:t>
            </a:r>
            <a:r>
              <a:rPr lang="en-GB" dirty="0"/>
              <a:t> notes how the Manchester Radical Richard Cobden [CLICK] wanted to develop a cheap press to counteract the ‘pernicious influence’ of the Times. </a:t>
            </a:r>
            <a:r>
              <a:rPr lang="en-GB"/>
              <a:t>[CLICKx2] </a:t>
            </a:r>
            <a:r>
              <a:rPr lang="en-GB" dirty="0"/>
              <a:t>The Times itself, like a number of established newspapers with a secure business under the taxed model, were naturally resistant to any challenge to the status quo. There is no better analysis of this period in press history than [CLICK] Martin Hewitt’s work and I am not going to presume to summarise it now. The key point is that, [CLICK] by 1855, the debate was largely won and the Parliamentary Act repealing the Stamp tax was widely anticipated to take effect in early June of that year.</a:t>
            </a:r>
          </a:p>
        </p:txBody>
      </p:sp>
      <p:sp>
        <p:nvSpPr>
          <p:cNvPr id="4" name="Slide Number Placeholder 3"/>
          <p:cNvSpPr>
            <a:spLocks noGrp="1"/>
          </p:cNvSpPr>
          <p:nvPr>
            <p:ph type="sldNum" sz="quarter" idx="5"/>
          </p:nvPr>
        </p:nvSpPr>
        <p:spPr/>
        <p:txBody>
          <a:bodyPr/>
          <a:lstStyle/>
          <a:p>
            <a:fld id="{47203623-E4E6-4791-A654-77E1680821CF}" type="slidenum">
              <a:rPr lang="en-GB" smtClean="0"/>
              <a:t>3</a:t>
            </a:fld>
            <a:endParaRPr lang="en-GB"/>
          </a:p>
        </p:txBody>
      </p:sp>
    </p:spTree>
    <p:extLst>
      <p:ext uri="{BB962C8B-B14F-4D97-AF65-F5344CB8AC3E}">
        <p14:creationId xmlns:p14="http://schemas.microsoft.com/office/powerpoint/2010/main" val="3602501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his memoirs, Henry </a:t>
            </a:r>
            <a:r>
              <a:rPr lang="en-GB" dirty="0" err="1"/>
              <a:t>Vizetelly</a:t>
            </a:r>
            <a:r>
              <a:rPr lang="en-GB" dirty="0"/>
              <a:t> [CLICK] describes his recollections of plans for launching a new illustrated paper, to be sold at </a:t>
            </a:r>
            <a:r>
              <a:rPr lang="en-GB" dirty="0" err="1"/>
              <a:t>twopence</a:t>
            </a:r>
            <a:r>
              <a:rPr lang="en-GB" dirty="0"/>
              <a:t> – one-third of the price of the </a:t>
            </a:r>
            <a:r>
              <a:rPr lang="en-GB" i="1" dirty="0"/>
              <a:t>Illustrated London News</a:t>
            </a:r>
            <a:r>
              <a:rPr lang="en-GB" dirty="0"/>
              <a:t>. The idea apparently came from publisher David Bogue – [CLICK] I could find no image of him, so here is a title page of another of his publications. The time was ripe for two reasons, [CLICK] as this extract makes clear. Firstly, as noted already, the imminent repeal of the tax; and secondly, the Crimean War. (Wars were always good news for newspapers). I’m sure it was no coincidence that they adapted the name of [CLICK] probably the most recognisable journal in print (then and now)! Association with the cachet of the well-established daily was a common tactic – many, many newspapers used this temporal noun as part of their titles – such as </a:t>
            </a:r>
            <a:r>
              <a:rPr lang="en-GB" i="1" dirty="0"/>
              <a:t>Evening Times</a:t>
            </a:r>
            <a:r>
              <a:rPr lang="en-GB" dirty="0"/>
              <a:t>, </a:t>
            </a:r>
            <a:r>
              <a:rPr lang="en-GB" i="1" dirty="0"/>
              <a:t>Weekly Times</a:t>
            </a:r>
            <a:r>
              <a:rPr lang="en-GB" dirty="0"/>
              <a:t>, </a:t>
            </a:r>
            <a:r>
              <a:rPr lang="en-GB" i="1" dirty="0"/>
              <a:t>Little Times </a:t>
            </a:r>
            <a:r>
              <a:rPr lang="en-GB" dirty="0"/>
              <a:t>and many more. The forthcoming new paper was trailed widely and with no expense spared. Everything was in place for the new unstamped paper to launch on 9</a:t>
            </a:r>
            <a:r>
              <a:rPr lang="en-GB" baseline="30000" dirty="0"/>
              <a:t>th</a:t>
            </a:r>
            <a:r>
              <a:rPr lang="en-GB" dirty="0"/>
              <a:t> June 1855. In the event, the Bill had been delayed in Parliament so, at launch, the paper was still subject to the stamp. </a:t>
            </a:r>
            <a:r>
              <a:rPr lang="en-GB" dirty="0" err="1"/>
              <a:t>Vizetelly</a:t>
            </a:r>
            <a:r>
              <a:rPr lang="en-GB" dirty="0"/>
              <a:t> gambled on launching the paper unstamped, assuming a worst-case scenario of a £1000 fine. Several weeks in, </a:t>
            </a:r>
            <a:r>
              <a:rPr lang="en-GB" dirty="0" err="1"/>
              <a:t>Vizetelly</a:t>
            </a:r>
            <a:r>
              <a:rPr lang="en-GB" dirty="0"/>
              <a:t> was shocked when sued [CLICK] by the </a:t>
            </a:r>
            <a:r>
              <a:rPr lang="en-GB" i="0" dirty="0"/>
              <a:t>Inland Revenue for £12,000. On advice from Cobden, though, </a:t>
            </a:r>
            <a:r>
              <a:rPr lang="en-GB" i="0" dirty="0" err="1"/>
              <a:t>Vizetelly</a:t>
            </a:r>
            <a:r>
              <a:rPr lang="en-GB" i="0" dirty="0"/>
              <a:t> gambled once more that the government would not see through the case for fear of the negative publicity – which it didn’t.</a:t>
            </a:r>
          </a:p>
        </p:txBody>
      </p:sp>
      <p:sp>
        <p:nvSpPr>
          <p:cNvPr id="4" name="Slide Number Placeholder 3"/>
          <p:cNvSpPr>
            <a:spLocks noGrp="1"/>
          </p:cNvSpPr>
          <p:nvPr>
            <p:ph type="sldNum" sz="quarter" idx="5"/>
          </p:nvPr>
        </p:nvSpPr>
        <p:spPr/>
        <p:txBody>
          <a:bodyPr/>
          <a:lstStyle/>
          <a:p>
            <a:fld id="{47203623-E4E6-4791-A654-77E1680821CF}" type="slidenum">
              <a:rPr lang="en-GB" smtClean="0"/>
              <a:t>4</a:t>
            </a:fld>
            <a:endParaRPr lang="en-GB"/>
          </a:p>
        </p:txBody>
      </p:sp>
    </p:spTree>
    <p:extLst>
      <p:ext uri="{BB962C8B-B14F-4D97-AF65-F5344CB8AC3E}">
        <p14:creationId xmlns:p14="http://schemas.microsoft.com/office/powerpoint/2010/main" val="28122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t>
            </a:r>
            <a:r>
              <a:rPr lang="en-GB" i="1" dirty="0"/>
              <a:t>Illustrated Times </a:t>
            </a:r>
            <a:r>
              <a:rPr lang="en-GB" i="0" dirty="0"/>
              <a:t>aimed to undercut the established </a:t>
            </a:r>
            <a:r>
              <a:rPr lang="en-GB" i="1" dirty="0"/>
              <a:t>Illustrated London News, </a:t>
            </a:r>
            <a:r>
              <a:rPr lang="en-GB" i="0" dirty="0"/>
              <a:t>which was the first illustrated periodical that became established in 1842. Herbert </a:t>
            </a:r>
            <a:r>
              <a:rPr lang="en-GB" dirty="0"/>
              <a:t>Ingram [CLICK] was able to finance this speculation having already made a fortune [CLICK] hawking a quack remedy, sold as Parr’s Life Pills – basically a laxative, proving that where there’s muck, there’s brass! To market this miracle cure, Ingram commissioned a history of Old Parr from a local schoolmaster and also engaged Henry </a:t>
            </a:r>
            <a:r>
              <a:rPr lang="en-GB" dirty="0" err="1"/>
              <a:t>Vizetelly</a:t>
            </a:r>
            <a:r>
              <a:rPr lang="en-GB" dirty="0"/>
              <a:t> to create a new portrait of this legendary character, an incredibly old but virile man from Shropshire (like me) whose longevity was claimed to be down to taking this medicine. I haven’t found a facsimile of the portrait created by </a:t>
            </a:r>
            <a:r>
              <a:rPr lang="en-GB" dirty="0" err="1"/>
              <a:t>Vizetelly</a:t>
            </a:r>
            <a:r>
              <a:rPr lang="en-GB" dirty="0"/>
              <a:t>, but [click] here is an earlier one to give an idea of Old Parr, looking suitably patriarchal. </a:t>
            </a:r>
            <a:r>
              <a:rPr lang="en-GB" dirty="0" err="1"/>
              <a:t>Vizetelly’s</a:t>
            </a:r>
            <a:r>
              <a:rPr lang="en-GB" dirty="0"/>
              <a:t> association with Ingram continued when the latter was planning the </a:t>
            </a:r>
            <a:r>
              <a:rPr lang="en-GB" i="1" dirty="0"/>
              <a:t>Illustrated London News</a:t>
            </a:r>
            <a:r>
              <a:rPr lang="en-GB" i="0" dirty="0"/>
              <a:t>. </a:t>
            </a:r>
            <a:r>
              <a:rPr lang="en-GB" i="0" dirty="0" err="1"/>
              <a:t>Vizetelly</a:t>
            </a:r>
            <a:r>
              <a:rPr lang="en-GB" i="0" dirty="0"/>
              <a:t> advised on tone and content and drafted the prospectus. Having seen its success, </a:t>
            </a:r>
            <a:r>
              <a:rPr lang="en-GB" i="0" dirty="0" err="1"/>
              <a:t>Vizetelly</a:t>
            </a:r>
            <a:r>
              <a:rPr lang="en-GB" i="0" dirty="0"/>
              <a:t> could now take advantage of the abolition of the stamp to create a serious competitor. </a:t>
            </a:r>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5</a:t>
            </a:fld>
            <a:endParaRPr lang="en-GB"/>
          </a:p>
        </p:txBody>
      </p:sp>
    </p:spTree>
    <p:extLst>
      <p:ext uri="{BB962C8B-B14F-4D97-AF65-F5344CB8AC3E}">
        <p14:creationId xmlns:p14="http://schemas.microsoft.com/office/powerpoint/2010/main" val="225170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Vizetelly</a:t>
            </a:r>
            <a:r>
              <a:rPr lang="en-GB" dirty="0"/>
              <a:t> and Ingram had much in common. Each thought very highly of himself and his success and craved recognition. They were morally compromised characters – </a:t>
            </a:r>
            <a:r>
              <a:rPr lang="en-GB" dirty="0" err="1"/>
              <a:t>Vizetelly</a:t>
            </a:r>
            <a:r>
              <a:rPr lang="en-GB" dirty="0"/>
              <a:t> was often in trouble for his gambling habit. Ingram was a notoriously irascible character who managed to fall out with almost every associate involved with him, often violently. There were question marks over Ingram’s business ethics right from the start. It was also to emerge much later, in [CLICK] Isabel Bailey’s biography of Ingram, that there were allegations that he carried out sexual assaults on his sister-in-law, with repercussions on both family and business relations. Going back to Ingram and </a:t>
            </a:r>
            <a:r>
              <a:rPr lang="en-GB" dirty="0" err="1"/>
              <a:t>Vizetelly</a:t>
            </a:r>
            <a:r>
              <a:rPr lang="en-GB" dirty="0"/>
              <a:t> and knowing the kind of man each was, it is hardly </a:t>
            </a:r>
            <a:r>
              <a:rPr lang="en-GB" dirty="0" err="1"/>
              <a:t>suprising</a:t>
            </a:r>
            <a:r>
              <a:rPr lang="en-GB" dirty="0"/>
              <a:t> that relations between them over the years veered between collegiality and rivalry.</a:t>
            </a:r>
          </a:p>
        </p:txBody>
      </p:sp>
      <p:sp>
        <p:nvSpPr>
          <p:cNvPr id="4" name="Slide Number Placeholder 3"/>
          <p:cNvSpPr>
            <a:spLocks noGrp="1"/>
          </p:cNvSpPr>
          <p:nvPr>
            <p:ph type="sldNum" sz="quarter" idx="5"/>
          </p:nvPr>
        </p:nvSpPr>
        <p:spPr/>
        <p:txBody>
          <a:bodyPr/>
          <a:lstStyle/>
          <a:p>
            <a:fld id="{47203623-E4E6-4791-A654-77E1680821CF}" type="slidenum">
              <a:rPr lang="en-GB" smtClean="0"/>
              <a:t>6</a:t>
            </a:fld>
            <a:endParaRPr lang="en-GB"/>
          </a:p>
        </p:txBody>
      </p:sp>
    </p:spTree>
    <p:extLst>
      <p:ext uri="{BB962C8B-B14F-4D97-AF65-F5344CB8AC3E}">
        <p14:creationId xmlns:p14="http://schemas.microsoft.com/office/powerpoint/2010/main" val="2853627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first attempt by </a:t>
            </a:r>
            <a:r>
              <a:rPr lang="en-GB" sz="1200" kern="1200" dirty="0" err="1">
                <a:solidFill>
                  <a:schemeClr val="tx1"/>
                </a:solidFill>
                <a:effectLst/>
                <a:latin typeface="+mn-lt"/>
                <a:ea typeface="+mn-ea"/>
                <a:cs typeface="+mn-cs"/>
              </a:rPr>
              <a:t>Vizetelly</a:t>
            </a:r>
            <a:r>
              <a:rPr lang="en-GB" sz="1200" kern="1200" dirty="0">
                <a:solidFill>
                  <a:schemeClr val="tx1"/>
                </a:solidFill>
                <a:effectLst/>
                <a:latin typeface="+mn-lt"/>
                <a:ea typeface="+mn-ea"/>
                <a:cs typeface="+mn-cs"/>
              </a:rPr>
              <a:t> to rival Ingram’s success in illustrated newspapers was with the </a:t>
            </a:r>
            <a:r>
              <a:rPr lang="en-GB" sz="1200" i="1" kern="1200" dirty="0">
                <a:solidFill>
                  <a:schemeClr val="tx1"/>
                </a:solidFill>
                <a:effectLst/>
                <a:latin typeface="+mn-lt"/>
                <a:ea typeface="+mn-ea"/>
                <a:cs typeface="+mn-cs"/>
              </a:rPr>
              <a:t>Pictorial Times</a:t>
            </a:r>
            <a:r>
              <a:rPr lang="en-GB" sz="1200" kern="1200" dirty="0">
                <a:solidFill>
                  <a:schemeClr val="tx1"/>
                </a:solidFill>
                <a:effectLst/>
                <a:latin typeface="+mn-lt"/>
                <a:ea typeface="+mn-ea"/>
                <a:cs typeface="+mn-cs"/>
              </a:rPr>
              <a:t>, (Times again!) [CLICK] which was launched in 1843, the year after Ingram’s paper. [CLICK] It had a similar format and price. [CLICK] According to Isabel Bailey, it was Ingram who bought out the competitor in early 1848 after it had sustained losses of £20,000, merging it with his own </a:t>
            </a:r>
            <a:r>
              <a:rPr lang="en-GB" sz="1200" i="1" kern="1200" dirty="0">
                <a:solidFill>
                  <a:schemeClr val="tx1"/>
                </a:solidFill>
                <a:effectLst/>
                <a:latin typeface="+mn-lt"/>
                <a:ea typeface="+mn-ea"/>
                <a:cs typeface="+mn-cs"/>
              </a:rPr>
              <a:t>Lady’s Newspaper</a:t>
            </a:r>
            <a:r>
              <a:rPr lang="en-GB" sz="1200" kern="1200" dirty="0">
                <a:solidFill>
                  <a:schemeClr val="tx1"/>
                </a:solidFill>
                <a:effectLst/>
                <a:latin typeface="+mn-lt"/>
                <a:ea typeface="+mn-ea"/>
                <a:cs typeface="+mn-cs"/>
              </a:rPr>
              <a:t>. [CLICK].</a:t>
            </a:r>
            <a:r>
              <a:rPr lang="en-GB" sz="1200" i="0" kern="1200" dirty="0">
                <a:solidFill>
                  <a:schemeClr val="tx1"/>
                </a:solidFill>
                <a:effectLst/>
                <a:latin typeface="+mn-lt"/>
                <a:ea typeface="+mn-ea"/>
                <a:cs typeface="+mn-cs"/>
              </a:rPr>
              <a:t> </a:t>
            </a:r>
            <a:r>
              <a:rPr lang="en-GB" sz="1200" i="0" kern="1200" dirty="0" err="1">
                <a:solidFill>
                  <a:schemeClr val="tx1"/>
                </a:solidFill>
                <a:effectLst/>
                <a:latin typeface="+mn-lt"/>
                <a:ea typeface="+mn-ea"/>
                <a:cs typeface="+mn-cs"/>
              </a:rPr>
              <a:t>Vizetelly</a:t>
            </a:r>
            <a:r>
              <a:rPr lang="en-GB" sz="1200" i="0" kern="1200" dirty="0">
                <a:solidFill>
                  <a:schemeClr val="tx1"/>
                </a:solidFill>
                <a:effectLst/>
                <a:latin typeface="+mn-lt"/>
                <a:ea typeface="+mn-ea"/>
                <a:cs typeface="+mn-cs"/>
              </a:rPr>
              <a:t> must have chafed at this failure. In any case, his second attempt [CLICK] was a runaway success. </a:t>
            </a:r>
            <a:r>
              <a:rPr lang="en-GB" sz="1200" i="0" kern="1200" dirty="0" err="1">
                <a:solidFill>
                  <a:schemeClr val="tx1"/>
                </a:solidFill>
                <a:effectLst/>
                <a:latin typeface="+mn-lt"/>
                <a:ea typeface="+mn-ea"/>
                <a:cs typeface="+mn-cs"/>
              </a:rPr>
              <a:t>Vizetelly</a:t>
            </a:r>
            <a:r>
              <a:rPr lang="en-GB" sz="1200" i="0" kern="1200" dirty="0">
                <a:solidFill>
                  <a:schemeClr val="tx1"/>
                </a:solidFill>
                <a:effectLst/>
                <a:latin typeface="+mn-lt"/>
                <a:ea typeface="+mn-ea"/>
                <a:cs typeface="+mn-cs"/>
              </a:rPr>
              <a:t>, with Bogue, sought to use the new regime to undersell the established paper and the impact was soon felt. Timing was crucial and, this time, </a:t>
            </a:r>
            <a:r>
              <a:rPr lang="en-GB" sz="1200" i="0" kern="1200" dirty="0" err="1">
                <a:solidFill>
                  <a:schemeClr val="tx1"/>
                </a:solidFill>
                <a:effectLst/>
                <a:latin typeface="+mn-lt"/>
                <a:ea typeface="+mn-ea"/>
                <a:cs typeface="+mn-cs"/>
              </a:rPr>
              <a:t>Vizetelly</a:t>
            </a:r>
            <a:r>
              <a:rPr lang="en-GB" sz="1200" i="0" kern="1200" dirty="0">
                <a:solidFill>
                  <a:schemeClr val="tx1"/>
                </a:solidFill>
                <a:effectLst/>
                <a:latin typeface="+mn-lt"/>
                <a:ea typeface="+mn-ea"/>
                <a:cs typeface="+mn-cs"/>
              </a:rPr>
              <a:t> got it right, later claiming [CLICK] that, within a very short time, the </a:t>
            </a:r>
            <a:r>
              <a:rPr lang="en-GB" sz="1200" i="1" kern="1200" dirty="0">
                <a:solidFill>
                  <a:schemeClr val="tx1"/>
                </a:solidFill>
                <a:effectLst/>
                <a:latin typeface="+mn-lt"/>
                <a:ea typeface="+mn-ea"/>
                <a:cs typeface="+mn-cs"/>
              </a:rPr>
              <a:t>Illustrated Times </a:t>
            </a:r>
            <a:r>
              <a:rPr lang="en-GB" sz="1200" i="0" kern="1200" dirty="0">
                <a:solidFill>
                  <a:schemeClr val="tx1"/>
                </a:solidFill>
                <a:effectLst/>
                <a:latin typeface="+mn-lt"/>
                <a:ea typeface="+mn-ea"/>
                <a:cs typeface="+mn-cs"/>
              </a:rPr>
              <a:t>was achieving double the sales of the established paper.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7</a:t>
            </a:fld>
            <a:endParaRPr lang="en-GB"/>
          </a:p>
        </p:txBody>
      </p:sp>
    </p:spTree>
    <p:extLst>
      <p:ext uri="{BB962C8B-B14F-4D97-AF65-F5344CB8AC3E}">
        <p14:creationId xmlns:p14="http://schemas.microsoft.com/office/powerpoint/2010/main" val="307594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Herbert Ingram was not, obviously, the sort of man to accept such a challenge to his flagship publication meekly. What were his options? He could respond by cutting the price of his paper and/or reducing its size and cost, to compete with the newcomer on economic grounds. He did knock a penny off, acknowledging the repeal of the tax, but didn’t respond aggressively to the price war. Because of the success and profitability of the rival paper, it was not vulnerable to a buy-out. [CLICK] Instead, he fought fire with fire by launching new, cheap titles to compete with the newcomer directly. </a:t>
            </a:r>
            <a:r>
              <a:rPr lang="en-GB" sz="1200" kern="1200" dirty="0">
                <a:solidFill>
                  <a:schemeClr val="tx1"/>
                </a:solidFill>
                <a:effectLst/>
                <a:latin typeface="+mn-lt"/>
                <a:ea typeface="+mn-ea"/>
                <a:cs typeface="+mn-cs"/>
              </a:rPr>
              <a:t>Advertisements anticipated the launch of both </a:t>
            </a:r>
            <a:r>
              <a:rPr lang="en-GB" sz="1200" i="1" kern="1200" dirty="0">
                <a:solidFill>
                  <a:schemeClr val="tx1"/>
                </a:solidFill>
                <a:effectLst/>
                <a:latin typeface="+mn-lt"/>
                <a:ea typeface="+mn-ea"/>
                <a:cs typeface="+mn-cs"/>
              </a:rPr>
              <a:t>People’s Times</a:t>
            </a:r>
            <a:r>
              <a:rPr lang="en-GB" sz="1200" kern="1200" dirty="0">
                <a:solidFill>
                  <a:schemeClr val="tx1"/>
                </a:solidFill>
                <a:effectLst/>
                <a:latin typeface="+mn-lt"/>
                <a:ea typeface="+mn-ea"/>
                <a:cs typeface="+mn-cs"/>
              </a:rPr>
              <a:t> and </a:t>
            </a:r>
            <a:r>
              <a:rPr lang="en-GB" sz="1200" i="1" kern="1200" dirty="0">
                <a:solidFill>
                  <a:schemeClr val="tx1"/>
                </a:solidFill>
                <a:effectLst/>
                <a:latin typeface="+mn-lt"/>
                <a:ea typeface="+mn-ea"/>
                <a:cs typeface="+mn-cs"/>
              </a:rPr>
              <a:t>Picture Times</a:t>
            </a:r>
            <a:r>
              <a:rPr lang="en-GB" sz="1200" kern="1200" dirty="0">
                <a:solidFill>
                  <a:schemeClr val="tx1"/>
                </a:solidFill>
                <a:effectLst/>
                <a:latin typeface="+mn-lt"/>
                <a:ea typeface="+mn-ea"/>
                <a:cs typeface="+mn-cs"/>
              </a:rPr>
              <a:t> – for example, [CLICK] in the </a:t>
            </a:r>
            <a:r>
              <a:rPr lang="en-GB" sz="1200" i="1" kern="1200" dirty="0">
                <a:solidFill>
                  <a:schemeClr val="tx1"/>
                </a:solidFill>
                <a:effectLst/>
                <a:latin typeface="+mn-lt"/>
                <a:ea typeface="+mn-ea"/>
                <a:cs typeface="+mn-cs"/>
              </a:rPr>
              <a:t>Morning Herald</a:t>
            </a:r>
            <a:r>
              <a:rPr lang="en-GB" sz="1200" kern="1200" dirty="0">
                <a:solidFill>
                  <a:schemeClr val="tx1"/>
                </a:solidFill>
                <a:effectLst/>
                <a:latin typeface="+mn-lt"/>
                <a:ea typeface="+mn-ea"/>
                <a:cs typeface="+mn-cs"/>
              </a:rPr>
              <a:t> on 28</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June 1855, just two days prior to the publication date of the new illustrated papers. These show papers clearly aimed at the cheap price of the </a:t>
            </a:r>
            <a:r>
              <a:rPr lang="en-GB" sz="1200" i="1" kern="1200" dirty="0">
                <a:solidFill>
                  <a:schemeClr val="tx1"/>
                </a:solidFill>
                <a:effectLst/>
                <a:latin typeface="+mn-lt"/>
                <a:ea typeface="+mn-ea"/>
                <a:cs typeface="+mn-cs"/>
              </a:rPr>
              <a:t>Illustrated Times. </a:t>
            </a:r>
            <a:r>
              <a:rPr lang="en-GB" sz="1200" i="0" kern="1200" dirty="0">
                <a:solidFill>
                  <a:schemeClr val="tx1"/>
                </a:solidFill>
                <a:effectLst/>
                <a:latin typeface="+mn-lt"/>
                <a:ea typeface="+mn-ea"/>
                <a:cs typeface="+mn-cs"/>
              </a:rPr>
              <a:t>Ingram’s involvement, though, is not made explicit here. Archive copies of the </a:t>
            </a:r>
            <a:r>
              <a:rPr lang="en-GB" sz="1200" i="1" kern="1200" dirty="0">
                <a:solidFill>
                  <a:schemeClr val="tx1"/>
                </a:solidFill>
                <a:effectLst/>
                <a:latin typeface="+mn-lt"/>
                <a:ea typeface="+mn-ea"/>
                <a:cs typeface="+mn-cs"/>
              </a:rPr>
              <a:t>People’s Times</a:t>
            </a:r>
            <a:r>
              <a:rPr lang="en-GB" sz="1200" i="0" kern="1200" dirty="0">
                <a:solidFill>
                  <a:schemeClr val="tx1"/>
                </a:solidFill>
                <a:effectLst/>
                <a:latin typeface="+mn-lt"/>
                <a:ea typeface="+mn-ea"/>
                <a:cs typeface="+mn-cs"/>
              </a:rPr>
              <a:t>, which was very short-lived, are difficult to find. [CLICK] Here, though, is the </a:t>
            </a:r>
            <a:r>
              <a:rPr lang="en-GB" sz="1200" i="1" kern="1200" dirty="0">
                <a:solidFill>
                  <a:schemeClr val="tx1"/>
                </a:solidFill>
                <a:effectLst/>
                <a:latin typeface="+mn-lt"/>
                <a:ea typeface="+mn-ea"/>
                <a:cs typeface="+mn-cs"/>
              </a:rPr>
              <a:t>Picture Times – </a:t>
            </a:r>
            <a:r>
              <a:rPr lang="en-GB" sz="1200" i="0" kern="1200" dirty="0">
                <a:solidFill>
                  <a:schemeClr val="tx1"/>
                </a:solidFill>
                <a:effectLst/>
                <a:latin typeface="+mn-lt"/>
                <a:ea typeface="+mn-ea"/>
                <a:cs typeface="+mn-cs"/>
              </a:rPr>
              <a:t>with a name perhaps confusing similar.</a:t>
            </a:r>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8</a:t>
            </a:fld>
            <a:endParaRPr lang="en-GB"/>
          </a:p>
        </p:txBody>
      </p:sp>
    </p:spTree>
    <p:extLst>
      <p:ext uri="{BB962C8B-B14F-4D97-AF65-F5344CB8AC3E}">
        <p14:creationId xmlns:p14="http://schemas.microsoft.com/office/powerpoint/2010/main" val="218773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Little is known about the </a:t>
            </a:r>
            <a:r>
              <a:rPr lang="en-GB" sz="1200" i="1" kern="1200" dirty="0">
                <a:solidFill>
                  <a:schemeClr val="tx1"/>
                </a:solidFill>
                <a:effectLst/>
                <a:latin typeface="+mn-lt"/>
                <a:ea typeface="+mn-ea"/>
                <a:cs typeface="+mn-cs"/>
              </a:rPr>
              <a:t>People’s Times </a:t>
            </a:r>
            <a:r>
              <a:rPr lang="en-GB" sz="1200" i="0" kern="1200" dirty="0">
                <a:solidFill>
                  <a:schemeClr val="tx1"/>
                </a:solidFill>
                <a:effectLst/>
                <a:latin typeface="+mn-lt"/>
                <a:ea typeface="+mn-ea"/>
                <a:cs typeface="+mn-cs"/>
              </a:rPr>
              <a:t>beyond its rapid demise. </a:t>
            </a:r>
            <a:r>
              <a:rPr lang="en-GB" sz="1200" kern="1200" dirty="0">
                <a:solidFill>
                  <a:schemeClr val="tx1"/>
                </a:solidFill>
                <a:effectLst/>
                <a:latin typeface="+mn-lt"/>
                <a:ea typeface="+mn-ea"/>
                <a:cs typeface="+mn-cs"/>
              </a:rPr>
              <a:t>By early October, the [CLICK] </a:t>
            </a:r>
            <a:r>
              <a:rPr lang="en-GB" sz="1200" i="1" kern="1200" dirty="0">
                <a:solidFill>
                  <a:schemeClr val="tx1"/>
                </a:solidFill>
                <a:effectLst/>
                <a:latin typeface="+mn-lt"/>
                <a:ea typeface="+mn-ea"/>
                <a:cs typeface="+mn-cs"/>
              </a:rPr>
              <a:t>York Herald</a:t>
            </a:r>
            <a:r>
              <a:rPr lang="en-GB" sz="1200" kern="1200" dirty="0">
                <a:solidFill>
                  <a:schemeClr val="tx1"/>
                </a:solidFill>
                <a:effectLst/>
                <a:latin typeface="+mn-lt"/>
                <a:ea typeface="+mn-ea"/>
                <a:cs typeface="+mn-cs"/>
              </a:rPr>
              <a:t>, relaying an article from [CLICK] the </a:t>
            </a:r>
            <a:r>
              <a:rPr lang="en-GB" sz="1200" i="1" kern="1200" dirty="0">
                <a:solidFill>
                  <a:schemeClr val="tx1"/>
                </a:solidFill>
                <a:effectLst/>
                <a:latin typeface="+mn-lt"/>
                <a:ea typeface="+mn-ea"/>
                <a:cs typeface="+mn-cs"/>
              </a:rPr>
              <a:t>Morning Chronicle</a:t>
            </a:r>
            <a:r>
              <a:rPr lang="en-GB" sz="1200" kern="1200" dirty="0">
                <a:solidFill>
                  <a:schemeClr val="tx1"/>
                </a:solidFill>
                <a:effectLst/>
                <a:latin typeface="+mn-lt"/>
                <a:ea typeface="+mn-ea"/>
                <a:cs typeface="+mn-cs"/>
              </a:rPr>
              <a:t>, included the </a:t>
            </a:r>
            <a:r>
              <a:rPr lang="en-GB" sz="1200" i="1" kern="1200" dirty="0">
                <a:solidFill>
                  <a:schemeClr val="tx1"/>
                </a:solidFill>
                <a:effectLst/>
                <a:latin typeface="+mn-lt"/>
                <a:ea typeface="+mn-ea"/>
                <a:cs typeface="+mn-cs"/>
              </a:rPr>
              <a:t>People’s Times</a:t>
            </a:r>
            <a:r>
              <a:rPr lang="en-GB" sz="1200" kern="1200" dirty="0">
                <a:solidFill>
                  <a:schemeClr val="tx1"/>
                </a:solidFill>
                <a:effectLst/>
                <a:latin typeface="+mn-lt"/>
                <a:ea typeface="+mn-ea"/>
                <a:cs typeface="+mn-cs"/>
              </a:rPr>
              <a:t> in a selection of newspapers recently closed down (the article is headed ‘Periodical Mortality). [CLICK] By March 1856, the London Correspondent of the [CLICK] </a:t>
            </a:r>
            <a:r>
              <a:rPr lang="en-GB" sz="1200" i="1" kern="1200" dirty="0">
                <a:solidFill>
                  <a:schemeClr val="tx1"/>
                </a:solidFill>
                <a:effectLst/>
                <a:latin typeface="+mn-lt"/>
                <a:ea typeface="+mn-ea"/>
                <a:cs typeface="+mn-cs"/>
              </a:rPr>
              <a:t>Illustrated Berwick Journal</a:t>
            </a:r>
            <a:r>
              <a:rPr lang="en-GB" sz="1200" kern="1200" dirty="0">
                <a:solidFill>
                  <a:schemeClr val="tx1"/>
                </a:solidFill>
                <a:effectLst/>
                <a:latin typeface="+mn-lt"/>
                <a:ea typeface="+mn-ea"/>
                <a:cs typeface="+mn-cs"/>
              </a:rPr>
              <a:t> (isn’t that a fantastic masthead, by the way!) offered further detail on the fate of the </a:t>
            </a:r>
            <a:r>
              <a:rPr lang="en-GB" sz="1200" i="1" kern="1200" dirty="0">
                <a:solidFill>
                  <a:schemeClr val="tx1"/>
                </a:solidFill>
                <a:effectLst/>
                <a:latin typeface="+mn-lt"/>
                <a:ea typeface="+mn-ea"/>
                <a:cs typeface="+mn-cs"/>
              </a:rPr>
              <a:t>People’s Times</a:t>
            </a:r>
            <a:r>
              <a:rPr lang="en-GB" sz="1200" kern="1200" dirty="0">
                <a:solidFill>
                  <a:schemeClr val="tx1"/>
                </a:solidFill>
                <a:effectLst/>
                <a:latin typeface="+mn-lt"/>
                <a:ea typeface="+mn-ea"/>
                <a:cs typeface="+mn-cs"/>
              </a:rPr>
              <a:t>: [CLICK] ‘When the </a:t>
            </a:r>
            <a:r>
              <a:rPr lang="en-GB" sz="1200" i="1" kern="1200" dirty="0">
                <a:solidFill>
                  <a:schemeClr val="tx1"/>
                </a:solidFill>
                <a:effectLst/>
                <a:latin typeface="+mn-lt"/>
                <a:ea typeface="+mn-ea"/>
                <a:cs typeface="+mn-cs"/>
              </a:rPr>
              <a:t>Illustrated Times</a:t>
            </a:r>
            <a:r>
              <a:rPr lang="en-GB" sz="1200" kern="1200" dirty="0">
                <a:solidFill>
                  <a:schemeClr val="tx1"/>
                </a:solidFill>
                <a:effectLst/>
                <a:latin typeface="+mn-lt"/>
                <a:ea typeface="+mn-ea"/>
                <a:cs typeface="+mn-cs"/>
              </a:rPr>
              <a:t> started, Mr. Ingram opposed this new rival to the </a:t>
            </a:r>
            <a:r>
              <a:rPr lang="en-GB" sz="1200" i="1" kern="1200" dirty="0">
                <a:solidFill>
                  <a:schemeClr val="tx1"/>
                </a:solidFill>
                <a:effectLst/>
                <a:latin typeface="+mn-lt"/>
                <a:ea typeface="+mn-ea"/>
                <a:cs typeface="+mn-cs"/>
              </a:rPr>
              <a:t>Illustrated News</a:t>
            </a:r>
            <a:r>
              <a:rPr lang="en-GB" sz="1200" kern="1200" dirty="0">
                <a:solidFill>
                  <a:schemeClr val="tx1"/>
                </a:solidFill>
                <a:effectLst/>
                <a:latin typeface="+mn-lt"/>
                <a:ea typeface="+mn-ea"/>
                <a:cs typeface="+mn-cs"/>
              </a:rPr>
              <a:t>, by the </a:t>
            </a:r>
            <a:r>
              <a:rPr lang="en-GB" sz="1200" i="1" kern="1200" dirty="0">
                <a:solidFill>
                  <a:schemeClr val="tx1"/>
                </a:solidFill>
                <a:effectLst/>
                <a:latin typeface="+mn-lt"/>
                <a:ea typeface="+mn-ea"/>
                <a:cs typeface="+mn-cs"/>
              </a:rPr>
              <a:t>Picture Times</a:t>
            </a:r>
            <a:r>
              <a:rPr lang="en-GB" sz="1200" kern="1200" dirty="0">
                <a:solidFill>
                  <a:schemeClr val="tx1"/>
                </a:solidFill>
                <a:effectLst/>
                <a:latin typeface="+mn-lt"/>
                <a:ea typeface="+mn-ea"/>
                <a:cs typeface="+mn-cs"/>
              </a:rPr>
              <a:t> and the </a:t>
            </a:r>
            <a:r>
              <a:rPr lang="en-GB" sz="1200" i="1" kern="1200" dirty="0">
                <a:solidFill>
                  <a:schemeClr val="tx1"/>
                </a:solidFill>
                <a:effectLst/>
                <a:latin typeface="+mn-lt"/>
                <a:ea typeface="+mn-ea"/>
                <a:cs typeface="+mn-cs"/>
              </a:rPr>
              <a:t>People’s Times</a:t>
            </a:r>
            <a:r>
              <a:rPr lang="en-GB" sz="1200" kern="1200" dirty="0">
                <a:solidFill>
                  <a:schemeClr val="tx1"/>
                </a:solidFill>
                <a:effectLst/>
                <a:latin typeface="+mn-lt"/>
                <a:ea typeface="+mn-ea"/>
                <a:cs typeface="+mn-cs"/>
              </a:rPr>
              <a:t>, the latter having been speedily </a:t>
            </a:r>
            <a:r>
              <a:rPr lang="en-GB" sz="1200" i="1" kern="1200" dirty="0">
                <a:solidFill>
                  <a:schemeClr val="tx1"/>
                </a:solidFill>
                <a:effectLst/>
                <a:latin typeface="+mn-lt"/>
                <a:ea typeface="+mn-ea"/>
                <a:cs typeface="+mn-cs"/>
              </a:rPr>
              <a:t>allowed</a:t>
            </a:r>
            <a:r>
              <a:rPr lang="en-GB" sz="1200" kern="1200" dirty="0">
                <a:solidFill>
                  <a:schemeClr val="tx1"/>
                </a:solidFill>
                <a:effectLst/>
                <a:latin typeface="+mn-lt"/>
                <a:ea typeface="+mn-ea"/>
                <a:cs typeface="+mn-cs"/>
              </a:rPr>
              <a:t> to die, to show how the cheap illustrated press could not live!’ ‘ That’s one way to do it. It must have helped that Ingram could afford to make such a gesture.</a:t>
            </a: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9</a:t>
            </a:fld>
            <a:endParaRPr lang="en-GB"/>
          </a:p>
        </p:txBody>
      </p:sp>
    </p:spTree>
    <p:extLst>
      <p:ext uri="{BB962C8B-B14F-4D97-AF65-F5344CB8AC3E}">
        <p14:creationId xmlns:p14="http://schemas.microsoft.com/office/powerpoint/2010/main" val="1245183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far, this has been a tale of a highly competitive business being exploited by two canny operators. </a:t>
            </a:r>
            <a:r>
              <a:rPr lang="en-GB" dirty="0" err="1"/>
              <a:t>Vizetelly</a:t>
            </a:r>
            <a:r>
              <a:rPr lang="en-GB" dirty="0"/>
              <a:t>, however, later claimed that Ingram had deployed a form of industrial espionage to damage the </a:t>
            </a:r>
            <a:r>
              <a:rPr lang="en-GB" i="1" dirty="0"/>
              <a:t>Illustrated Times. </a:t>
            </a:r>
            <a:r>
              <a:rPr lang="en-GB" i="0" dirty="0"/>
              <a:t>In his own words [click]: ‘</a:t>
            </a:r>
            <a:r>
              <a:rPr lang="en-GB" sz="1200" kern="1200" dirty="0">
                <a:solidFill>
                  <a:schemeClr val="tx1"/>
                </a:solidFill>
                <a:effectLst/>
                <a:latin typeface="+mn-lt"/>
                <a:ea typeface="+mn-ea"/>
                <a:cs typeface="+mn-cs"/>
              </a:rPr>
              <a:t>The large circulation of the “Illustrated Times” rendered it necessary for its engravings to be ready very early in the week, and by some mysterious means one or the other of Ingram’s cheap papers constantly contained an engraving on its front page similar to the one occupying precisely the same position in the “Illustrated Times.” Evidently an early sheet from the “cut form” of our paper reached the hands of Ingram’s editors the moment the form was put to machine, thus enabling them to reproduce with a few trivial alterations its most prominent illustration in sufficient time to be published…the object of course being to create confusion in the minds of the public and the trade as to the identity of the respective journals.’ This is serious stuff</a:t>
            </a:r>
            <a:r>
              <a:rPr lang="en-GB" sz="1200" i="0" kern="1200" dirty="0">
                <a:solidFill>
                  <a:schemeClr val="tx1"/>
                </a:solidFill>
                <a:effectLst/>
                <a:latin typeface="+mn-lt"/>
                <a:ea typeface="+mn-ea"/>
                <a:cs typeface="+mn-cs"/>
              </a:rPr>
              <a:t>. Could Ingram have acted in this way? What we know of his character suggests that he certainly could have done. But can the allegation be substantiated?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10</a:t>
            </a:fld>
            <a:endParaRPr lang="en-GB"/>
          </a:p>
        </p:txBody>
      </p:sp>
    </p:spTree>
    <p:extLst>
      <p:ext uri="{BB962C8B-B14F-4D97-AF65-F5344CB8AC3E}">
        <p14:creationId xmlns:p14="http://schemas.microsoft.com/office/powerpoint/2010/main" val="1600525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the first number of </a:t>
            </a:r>
            <a:r>
              <a:rPr lang="en-GB" i="1" dirty="0"/>
              <a:t>Picture Times</a:t>
            </a:r>
            <a:r>
              <a:rPr lang="en-GB" dirty="0"/>
              <a:t>, on the left, appearing on 30</a:t>
            </a:r>
            <a:r>
              <a:rPr lang="en-GB" baseline="30000" dirty="0"/>
              <a:t>th</a:t>
            </a:r>
            <a:r>
              <a:rPr lang="en-GB" dirty="0"/>
              <a:t> June 1855 – on the same day as the fourth issue of the </a:t>
            </a:r>
            <a:r>
              <a:rPr lang="en-GB" i="1" dirty="0"/>
              <a:t>Illustrated Times</a:t>
            </a:r>
            <a:r>
              <a:rPr lang="en-GB" dirty="0"/>
              <a:t>. The image from </a:t>
            </a:r>
            <a:r>
              <a:rPr lang="en-GB" i="1" dirty="0"/>
              <a:t>Picture Times </a:t>
            </a:r>
            <a:r>
              <a:rPr lang="en-GB" dirty="0"/>
              <a:t>is from the Crimean war and entitled ‘The capture of </a:t>
            </a:r>
            <a:r>
              <a:rPr lang="en-GB" dirty="0" err="1"/>
              <a:t>Mamillon</a:t>
            </a:r>
            <a:r>
              <a:rPr lang="en-GB" dirty="0"/>
              <a:t> and its Quarries by the Advancing Armies on the 8</a:t>
            </a:r>
            <a:r>
              <a:rPr lang="en-GB" baseline="30000" dirty="0"/>
              <a:t>th</a:t>
            </a:r>
            <a:r>
              <a:rPr lang="en-GB" dirty="0"/>
              <a:t> June’. The other paper depicts ‘The Queen Inspecting Crimean Invalids at Fort Pitt’. So there’s some thematic consistency but I can’t see how these could be confused.</a:t>
            </a:r>
          </a:p>
        </p:txBody>
      </p:sp>
      <p:sp>
        <p:nvSpPr>
          <p:cNvPr id="4" name="Slide Number Placeholder 3"/>
          <p:cNvSpPr>
            <a:spLocks noGrp="1"/>
          </p:cNvSpPr>
          <p:nvPr>
            <p:ph type="sldNum" sz="quarter" idx="5"/>
          </p:nvPr>
        </p:nvSpPr>
        <p:spPr/>
        <p:txBody>
          <a:bodyPr/>
          <a:lstStyle/>
          <a:p>
            <a:fld id="{47203623-E4E6-4791-A654-77E1680821CF}" type="slidenum">
              <a:rPr lang="en-GB" smtClean="0"/>
              <a:t>11</a:t>
            </a:fld>
            <a:endParaRPr lang="en-GB"/>
          </a:p>
        </p:txBody>
      </p:sp>
    </p:spTree>
    <p:extLst>
      <p:ext uri="{BB962C8B-B14F-4D97-AF65-F5344CB8AC3E}">
        <p14:creationId xmlns:p14="http://schemas.microsoft.com/office/powerpoint/2010/main" val="4157462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comparison from the next week’s editions. Both contain illustrations of Field Marshal the late Lord Raglan who had recently died in the Crimean War. Albeit with some thematic consistency, there is so little similarity in the engravings that </a:t>
            </a:r>
            <a:r>
              <a:rPr lang="en-GB" dirty="0" err="1"/>
              <a:t>Vizetelly’s</a:t>
            </a:r>
            <a:r>
              <a:rPr lang="en-GB" dirty="0"/>
              <a:t> protest again rings rather hollow.  Here are further comparisons from 21</a:t>
            </a:r>
            <a:r>
              <a:rPr lang="en-GB" baseline="30000" dirty="0"/>
              <a:t>st</a:t>
            </a:r>
            <a:r>
              <a:rPr lang="en-GB" dirty="0"/>
              <a:t> July [CLICK]; 4</a:t>
            </a:r>
            <a:r>
              <a:rPr lang="en-GB" baseline="30000" dirty="0"/>
              <a:t>th</a:t>
            </a:r>
            <a:r>
              <a:rPr lang="en-GB" dirty="0"/>
              <a:t> August [CLICK] and 8</a:t>
            </a:r>
            <a:r>
              <a:rPr lang="en-GB" baseline="30000" dirty="0"/>
              <a:t>th</a:t>
            </a:r>
            <a:r>
              <a:rPr lang="en-GB" dirty="0"/>
              <a:t> September [CLICK]. None of these comparisons support </a:t>
            </a:r>
            <a:r>
              <a:rPr lang="en-GB" dirty="0" err="1"/>
              <a:t>Vizetelly’s</a:t>
            </a:r>
            <a:r>
              <a:rPr lang="en-GB" dirty="0"/>
              <a:t> retrospective claim. I also checked to see if there was any comment made in the </a:t>
            </a:r>
            <a:r>
              <a:rPr lang="en-GB" i="1" dirty="0"/>
              <a:t>Illustrated Times </a:t>
            </a:r>
            <a:r>
              <a:rPr lang="en-GB" dirty="0"/>
              <a:t>concerning these alleged dirty tricks. I found nothing.</a:t>
            </a:r>
            <a:r>
              <a:rPr lang="en-GB" i="0" dirty="0"/>
              <a:t> But </a:t>
            </a:r>
            <a:r>
              <a:rPr lang="en-GB" i="0" dirty="0" err="1"/>
              <a:t>Vizetelly</a:t>
            </a:r>
            <a:r>
              <a:rPr lang="en-GB" i="0" dirty="0"/>
              <a:t> was clearly annoyed about the appearance of this rival, to judge by what he himself called his ‘spiteful’ riposte.</a:t>
            </a:r>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12</a:t>
            </a:fld>
            <a:endParaRPr lang="en-GB"/>
          </a:p>
        </p:txBody>
      </p:sp>
    </p:spTree>
    <p:extLst>
      <p:ext uri="{BB962C8B-B14F-4D97-AF65-F5344CB8AC3E}">
        <p14:creationId xmlns:p14="http://schemas.microsoft.com/office/powerpoint/2010/main" val="2826440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Like many self-made men, Ingram was desperate for respectability. He became a member of parliament for his home town of Boston, Lincolnshire in 1856 and was still the sitting MP at the time of his death in 1860. During his campaign, </a:t>
            </a:r>
            <a:r>
              <a:rPr lang="en-GB" dirty="0" err="1"/>
              <a:t>Vizetelly</a:t>
            </a:r>
            <a:r>
              <a:rPr lang="en-GB" dirty="0"/>
              <a:t> took delight in reminding Ingram’s electorate of the source of his fortune. Printed underneath Ingram’s election address in almost every paper, [CLICK] </a:t>
            </a:r>
            <a:r>
              <a:rPr lang="en-GB" dirty="0" err="1"/>
              <a:t>Vizetelly</a:t>
            </a:r>
            <a:r>
              <a:rPr lang="en-GB" dirty="0"/>
              <a:t> inserted a short piece entitled ‘Old Parr for Boston’ You can see the positioning here – and [CLICK] here is </a:t>
            </a:r>
            <a:r>
              <a:rPr lang="en-GB" dirty="0" err="1"/>
              <a:t>Vizetelly’s</a:t>
            </a:r>
            <a:r>
              <a:rPr lang="en-GB" dirty="0"/>
              <a:t> ad enlarged. Ingram did overcome this to be elected and, allying himself with reformist politics, is memorialised by this statue [CLICK] in Boston. He was, however, stung by </a:t>
            </a:r>
            <a:r>
              <a:rPr lang="en-GB" dirty="0" err="1"/>
              <a:t>Vizetelly’s</a:t>
            </a:r>
            <a:r>
              <a:rPr lang="en-GB" dirty="0"/>
              <a:t> own dirty trick.</a:t>
            </a:r>
          </a:p>
        </p:txBody>
      </p:sp>
      <p:sp>
        <p:nvSpPr>
          <p:cNvPr id="4" name="Slide Number Placeholder 3"/>
          <p:cNvSpPr>
            <a:spLocks noGrp="1"/>
          </p:cNvSpPr>
          <p:nvPr>
            <p:ph type="sldNum" sz="quarter" idx="5"/>
          </p:nvPr>
        </p:nvSpPr>
        <p:spPr/>
        <p:txBody>
          <a:bodyPr/>
          <a:lstStyle/>
          <a:p>
            <a:fld id="{47203623-E4E6-4791-A654-77E1680821CF}" type="slidenum">
              <a:rPr lang="en-GB" smtClean="0"/>
              <a:t>13</a:t>
            </a:fld>
            <a:endParaRPr lang="en-GB"/>
          </a:p>
        </p:txBody>
      </p:sp>
    </p:spTree>
    <p:extLst>
      <p:ext uri="{BB962C8B-B14F-4D97-AF65-F5344CB8AC3E}">
        <p14:creationId xmlns:p14="http://schemas.microsoft.com/office/powerpoint/2010/main" val="2119866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After the ‘Old Parr’ trick, </a:t>
            </a:r>
            <a:r>
              <a:rPr lang="en-GB" sz="1200" kern="1200" dirty="0">
                <a:solidFill>
                  <a:schemeClr val="tx1"/>
                </a:solidFill>
                <a:effectLst/>
                <a:latin typeface="+mn-lt"/>
                <a:ea typeface="+mn-ea"/>
                <a:cs typeface="+mn-cs"/>
              </a:rPr>
              <a:t>a practical compromise was reached between Ingram and </a:t>
            </a:r>
            <a:r>
              <a:rPr lang="en-GB" sz="1200" kern="1200" dirty="0" err="1">
                <a:solidFill>
                  <a:schemeClr val="tx1"/>
                </a:solidFill>
                <a:effectLst/>
                <a:latin typeface="+mn-lt"/>
                <a:ea typeface="+mn-ea"/>
                <a:cs typeface="+mn-cs"/>
              </a:rPr>
              <a:t>Vizetelly</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Picture Times</a:t>
            </a:r>
            <a:r>
              <a:rPr lang="en-GB" sz="1200" kern="1200" dirty="0">
                <a:solidFill>
                  <a:schemeClr val="tx1"/>
                </a:solidFill>
                <a:effectLst/>
                <a:latin typeface="+mn-lt"/>
                <a:ea typeface="+mn-ea"/>
                <a:cs typeface="+mn-cs"/>
              </a:rPr>
              <a:t> was absorbed into the </a:t>
            </a:r>
            <a:r>
              <a:rPr lang="en-GB" sz="1200" i="1" kern="1200" dirty="0">
                <a:solidFill>
                  <a:schemeClr val="tx1"/>
                </a:solidFill>
                <a:effectLst/>
                <a:latin typeface="+mn-lt"/>
                <a:ea typeface="+mn-ea"/>
                <a:cs typeface="+mn-cs"/>
              </a:rPr>
              <a:t>Illustrated Times. </a:t>
            </a:r>
            <a:r>
              <a:rPr lang="en-GB" sz="1200" i="0" kern="1200" dirty="0">
                <a:solidFill>
                  <a:schemeClr val="tx1"/>
                </a:solidFill>
                <a:effectLst/>
                <a:latin typeface="+mn-lt"/>
                <a:ea typeface="+mn-ea"/>
                <a:cs typeface="+mn-cs"/>
              </a:rPr>
              <a:t>[CLICK] This was announced in this advertisement on 12</a:t>
            </a:r>
            <a:r>
              <a:rPr lang="en-GB" sz="1200" i="0" kern="1200" baseline="30000" dirty="0">
                <a:solidFill>
                  <a:schemeClr val="tx1"/>
                </a:solidFill>
                <a:effectLst/>
                <a:latin typeface="+mn-lt"/>
                <a:ea typeface="+mn-ea"/>
                <a:cs typeface="+mn-cs"/>
              </a:rPr>
              <a:t>th</a:t>
            </a:r>
            <a:r>
              <a:rPr lang="en-GB" sz="1200" i="0" kern="1200" dirty="0">
                <a:solidFill>
                  <a:schemeClr val="tx1"/>
                </a:solidFill>
                <a:effectLst/>
                <a:latin typeface="+mn-lt"/>
                <a:ea typeface="+mn-ea"/>
                <a:cs typeface="+mn-cs"/>
              </a:rPr>
              <a:t> April 1856. Following the absorption, briefly the masthead of the </a:t>
            </a:r>
            <a:r>
              <a:rPr lang="en-GB" sz="1200" i="1" kern="1200" dirty="0">
                <a:solidFill>
                  <a:schemeClr val="tx1"/>
                </a:solidFill>
                <a:effectLst/>
                <a:latin typeface="+mn-lt"/>
                <a:ea typeface="+mn-ea"/>
                <a:cs typeface="+mn-cs"/>
              </a:rPr>
              <a:t>Illustrated Times</a:t>
            </a:r>
            <a:r>
              <a:rPr lang="en-GB" sz="1200" i="0" kern="1200" dirty="0">
                <a:solidFill>
                  <a:schemeClr val="tx1"/>
                </a:solidFill>
                <a:effectLst/>
                <a:latin typeface="+mn-lt"/>
                <a:ea typeface="+mn-ea"/>
                <a:cs typeface="+mn-cs"/>
              </a:rPr>
              <a:t> contained this subtitle. [CLICK] </a:t>
            </a:r>
          </a:p>
          <a:p>
            <a:r>
              <a:rPr lang="en-GB" sz="1200" i="0" kern="1200" dirty="0">
                <a:solidFill>
                  <a:schemeClr val="tx1"/>
                </a:solidFill>
                <a:effectLst/>
                <a:latin typeface="+mn-lt"/>
                <a:ea typeface="+mn-ea"/>
                <a:cs typeface="+mn-cs"/>
              </a:rPr>
              <a:t>As part of this resolution, </a:t>
            </a:r>
            <a:r>
              <a:rPr lang="en-GB" sz="1200" kern="1200" dirty="0">
                <a:solidFill>
                  <a:schemeClr val="tx1"/>
                </a:solidFill>
                <a:effectLst/>
                <a:latin typeface="+mn-lt"/>
                <a:ea typeface="+mn-ea"/>
                <a:cs typeface="+mn-cs"/>
              </a:rPr>
              <a:t>Ingram purchased a one-third share in the [CLICK] </a:t>
            </a:r>
            <a:r>
              <a:rPr lang="en-GB" sz="1200" i="1" kern="1200" dirty="0">
                <a:solidFill>
                  <a:schemeClr val="tx1"/>
                </a:solidFill>
                <a:effectLst/>
                <a:latin typeface="+mn-lt"/>
                <a:ea typeface="+mn-ea"/>
                <a:cs typeface="+mn-cs"/>
              </a:rPr>
              <a:t>Illustrated Times</a:t>
            </a:r>
            <a:r>
              <a:rPr lang="en-GB" sz="1200" kern="1200" dirty="0">
                <a:solidFill>
                  <a:schemeClr val="tx1"/>
                </a:solidFill>
                <a:effectLst/>
                <a:latin typeface="+mn-lt"/>
                <a:ea typeface="+mn-ea"/>
                <a:cs typeface="+mn-cs"/>
              </a:rPr>
              <a:t>, thus benefiting from the cheaper paper’s success while retaining his original offering, [CLICK] the </a:t>
            </a:r>
            <a:r>
              <a:rPr lang="en-GB" sz="1200" i="1" kern="1200" dirty="0">
                <a:solidFill>
                  <a:schemeClr val="tx1"/>
                </a:solidFill>
                <a:effectLst/>
                <a:latin typeface="+mn-lt"/>
                <a:ea typeface="+mn-ea"/>
                <a:cs typeface="+mn-cs"/>
              </a:rPr>
              <a:t>Illustrated London News</a:t>
            </a:r>
            <a:r>
              <a:rPr lang="en-GB" sz="1200" kern="1200" dirty="0">
                <a:solidFill>
                  <a:schemeClr val="tx1"/>
                </a:solidFill>
                <a:effectLst/>
                <a:latin typeface="+mn-lt"/>
                <a:ea typeface="+mn-ea"/>
                <a:cs typeface="+mn-cs"/>
              </a:rPr>
              <a:t>, as the higher-priced alternative. The two papers co-existed until 1872, when the </a:t>
            </a:r>
            <a:r>
              <a:rPr lang="en-GB" sz="1200" i="1" kern="1200" dirty="0">
                <a:solidFill>
                  <a:schemeClr val="tx1"/>
                </a:solidFill>
                <a:effectLst/>
                <a:latin typeface="+mn-lt"/>
                <a:ea typeface="+mn-ea"/>
                <a:cs typeface="+mn-cs"/>
              </a:rPr>
              <a:t>Illustrated Times </a:t>
            </a:r>
            <a:r>
              <a:rPr lang="en-GB" sz="1200" kern="1200" dirty="0">
                <a:solidFill>
                  <a:schemeClr val="tx1"/>
                </a:solidFill>
                <a:effectLst/>
                <a:latin typeface="+mn-lt"/>
                <a:ea typeface="+mn-ea"/>
                <a:cs typeface="+mn-cs"/>
              </a:rPr>
              <a:t>announced that it was merging into a periodical entitled </a:t>
            </a:r>
            <a:r>
              <a:rPr lang="en-GB" sz="1200" i="1" kern="1200" dirty="0">
                <a:solidFill>
                  <a:schemeClr val="tx1"/>
                </a:solidFill>
                <a:effectLst/>
                <a:latin typeface="+mn-lt"/>
                <a:ea typeface="+mn-ea"/>
                <a:cs typeface="+mn-cs"/>
              </a:rPr>
              <a:t>Zig-Zag.</a:t>
            </a: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14</a:t>
            </a:fld>
            <a:endParaRPr lang="en-GB"/>
          </a:p>
        </p:txBody>
      </p:sp>
    </p:spTree>
    <p:extLst>
      <p:ext uri="{BB962C8B-B14F-4D97-AF65-F5344CB8AC3E}">
        <p14:creationId xmlns:p14="http://schemas.microsoft.com/office/powerpoint/2010/main" val="3473358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place of newspapers in nineteenth-century society was continually contested. They were businesses dependent on sales and advertising revenue, yet they were also the Fourth Estate of the Constitution. They were a symbol of the struggle for freedom and also an emblem of repression. Even in attitudes to the repeal of the various taxes, there were surprising supporters of a taxed, economically-regulated press. Here is an opinion from Charles Dickens, written in 1850. [CLICK] ‘</a:t>
            </a:r>
            <a:r>
              <a:rPr lang="en-GB" sz="1200" dirty="0">
                <a:solidFill>
                  <a:schemeClr val="bg1"/>
                </a:solidFill>
                <a:effectLst/>
              </a:rPr>
              <a:t>I am disposed to think that the tax increases their respectability – that they have a fair return for it in the postage arrangements – and that if it were taken off, we might be deluged with a flood of piratical, ignorant and blackguard papers, something like that black deluge of Printer’s Ink which blights America.’ [CLICK] A piece in </a:t>
            </a:r>
            <a:r>
              <a:rPr lang="en-GB" sz="1200" i="1" dirty="0">
                <a:solidFill>
                  <a:schemeClr val="bg1"/>
                </a:solidFill>
                <a:effectLst/>
              </a:rPr>
              <a:t>The Field </a:t>
            </a:r>
            <a:r>
              <a:rPr lang="en-GB" sz="1200" i="0" dirty="0">
                <a:solidFill>
                  <a:schemeClr val="bg1"/>
                </a:solidFill>
                <a:effectLst/>
              </a:rPr>
              <a:t>was, unsurprisingly, even more strident, saying: ‘</a:t>
            </a:r>
            <a:r>
              <a:rPr lang="en-GB" sz="1200" kern="1200" dirty="0">
                <a:solidFill>
                  <a:schemeClr val="tx1"/>
                </a:solidFill>
                <a:effectLst/>
                <a:latin typeface="+mn-lt"/>
                <a:ea typeface="+mn-ea"/>
                <a:cs typeface="+mn-cs"/>
              </a:rPr>
              <a:t>A cheap press can exist only by a great circulation, and must look </a:t>
            </a:r>
            <a:r>
              <a:rPr lang="en-GB" sz="1200" i="1" kern="1200" dirty="0">
                <a:solidFill>
                  <a:schemeClr val="tx1"/>
                </a:solidFill>
                <a:effectLst/>
                <a:latin typeface="+mn-lt"/>
                <a:ea typeface="+mn-ea"/>
                <a:cs typeface="+mn-cs"/>
              </a:rPr>
              <a:t>downward </a:t>
            </a:r>
            <a:r>
              <a:rPr lang="en-GB" sz="1200" kern="1200" dirty="0">
                <a:solidFill>
                  <a:schemeClr val="tx1"/>
                </a:solidFill>
                <a:effectLst/>
                <a:latin typeface="+mn-lt"/>
                <a:ea typeface="+mn-ea"/>
                <a:cs typeface="+mn-cs"/>
              </a:rPr>
              <a:t>for that to the classes </a:t>
            </a:r>
            <a:r>
              <a:rPr lang="en-GB" sz="1200" i="1" kern="1200" dirty="0">
                <a:solidFill>
                  <a:schemeClr val="tx1"/>
                </a:solidFill>
                <a:effectLst/>
                <a:latin typeface="+mn-lt"/>
                <a:ea typeface="+mn-ea"/>
                <a:cs typeface="+mn-cs"/>
              </a:rPr>
              <a:t>below </a:t>
            </a:r>
            <a:r>
              <a:rPr lang="en-GB" sz="1200" kern="1200" dirty="0">
                <a:solidFill>
                  <a:schemeClr val="tx1"/>
                </a:solidFill>
                <a:effectLst/>
                <a:latin typeface="+mn-lt"/>
                <a:ea typeface="+mn-ea"/>
                <a:cs typeface="+mn-cs"/>
              </a:rPr>
              <a:t>the present newspaper buyers’, the </a:t>
            </a:r>
            <a:r>
              <a:rPr lang="en-GB" sz="1200" i="1" kern="1200" dirty="0">
                <a:solidFill>
                  <a:schemeClr val="tx1"/>
                </a:solidFill>
                <a:effectLst/>
                <a:latin typeface="+mn-lt"/>
                <a:ea typeface="+mn-ea"/>
                <a:cs typeface="+mn-cs"/>
              </a:rPr>
              <a:t>Field </a:t>
            </a:r>
            <a:r>
              <a:rPr lang="en-GB" sz="1200" kern="1200" dirty="0">
                <a:solidFill>
                  <a:schemeClr val="tx1"/>
                </a:solidFill>
                <a:effectLst/>
                <a:latin typeface="+mn-lt"/>
                <a:ea typeface="+mn-ea"/>
                <a:cs typeface="+mn-cs"/>
              </a:rPr>
              <a:t> continued, and ‘if they write for a lower class, they must written </a:t>
            </a:r>
            <a:r>
              <a:rPr lang="en-GB" sz="1200" i="1" kern="1200" dirty="0">
                <a:solidFill>
                  <a:schemeClr val="tx1"/>
                </a:solidFill>
                <a:effectLst/>
                <a:latin typeface="+mn-lt"/>
                <a:ea typeface="+mn-ea"/>
                <a:cs typeface="+mn-cs"/>
              </a:rPr>
              <a:t>down </a:t>
            </a:r>
            <a:r>
              <a:rPr lang="en-GB" sz="1200" kern="1200" dirty="0">
                <a:solidFill>
                  <a:schemeClr val="tx1"/>
                </a:solidFill>
                <a:effectLst/>
                <a:latin typeface="+mn-lt"/>
                <a:ea typeface="+mn-ea"/>
                <a:cs typeface="+mn-cs"/>
              </a:rPr>
              <a:t> to the lower tastes; … they must flatter their passions and prejudices’; this ‘is the fearful experiment which the madness of our rulers is about try in an old country’.</a:t>
            </a:r>
            <a:r>
              <a:rPr lang="en-GB" sz="1200" kern="1200" dirty="0">
                <a:solidFill>
                  <a:schemeClr val="bg1"/>
                </a:solidFill>
                <a:effectLst/>
                <a:latin typeface="+mn-lt"/>
                <a:ea typeface="+mn-ea"/>
                <a:cs typeface="+mn-cs"/>
              </a:rPr>
              <a:t> </a:t>
            </a:r>
            <a:r>
              <a:rPr lang="en-GB" dirty="0"/>
              <a:t>The relationship between the state, the press and the public was, then a complex and evolving one. Even after repeal of the main taxes, there was an inevitable shake-up of the existing order, that, over time, laid the foundations for the mass media of the twentieth century. </a:t>
            </a:r>
          </a:p>
          <a:p>
            <a:endParaRPr lang="en-GB" dirty="0"/>
          </a:p>
        </p:txBody>
      </p:sp>
      <p:sp>
        <p:nvSpPr>
          <p:cNvPr id="4" name="Slide Number Placeholder 3"/>
          <p:cNvSpPr>
            <a:spLocks noGrp="1"/>
          </p:cNvSpPr>
          <p:nvPr>
            <p:ph type="sldNum" sz="quarter" idx="5"/>
          </p:nvPr>
        </p:nvSpPr>
        <p:spPr/>
        <p:txBody>
          <a:bodyPr/>
          <a:lstStyle/>
          <a:p>
            <a:fld id="{47203623-E4E6-4791-A654-77E1680821CF}" type="slidenum">
              <a:rPr lang="en-GB" smtClean="0"/>
              <a:t>15</a:t>
            </a:fld>
            <a:endParaRPr lang="en-GB"/>
          </a:p>
        </p:txBody>
      </p:sp>
    </p:spTree>
    <p:extLst>
      <p:ext uri="{BB962C8B-B14F-4D97-AF65-F5344CB8AC3E}">
        <p14:creationId xmlns:p14="http://schemas.microsoft.com/office/powerpoint/2010/main" val="1069367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return to the questions with which I started, the allegations of copying, or plagiarism, or espionage levelled by Henry </a:t>
            </a:r>
            <a:r>
              <a:rPr lang="en-GB" dirty="0" err="1"/>
              <a:t>Vizetelly</a:t>
            </a:r>
            <a:r>
              <a:rPr lang="en-GB" dirty="0"/>
              <a:t> against the </a:t>
            </a:r>
            <a:r>
              <a:rPr lang="en-GB" i="1" dirty="0"/>
              <a:t>Picture Times </a:t>
            </a:r>
            <a:r>
              <a:rPr lang="en-GB" i="0" dirty="0"/>
              <a:t> were made only in his memoirs, written many years after the events alleged. </a:t>
            </a:r>
            <a:r>
              <a:rPr lang="en-GB" i="0" dirty="0" err="1"/>
              <a:t>Vizetelly</a:t>
            </a:r>
            <a:r>
              <a:rPr lang="en-GB" i="0" dirty="0"/>
              <a:t>, like Ingram, was somewhat prone to self-aggrandizement, so his claims must be taken in the context of his character. There is little evidence to support the claim he made, though his very personal attack on Ingram’s parliamentary ambitions seems to have prompted a resolution satisfactory to all. This episode demonstrates just how precarious and cut-throat a business the newspaper press was, and how much uncertainty was caused by the repeal of the main taxes. In this, it was emblematic of the nineteenth century’s increasingly industrial, capitalist society in which self-made men, entrepreneurs, were increasingly challenging the established order. It also shows that individuals rewriting the past to make their own triumphs seem more heroic in retrospect is as old as time and continues today.</a:t>
            </a:r>
          </a:p>
          <a:p>
            <a:endParaRPr lang="en-GB" i="0" dirty="0"/>
          </a:p>
        </p:txBody>
      </p:sp>
      <p:sp>
        <p:nvSpPr>
          <p:cNvPr id="4" name="Slide Number Placeholder 3"/>
          <p:cNvSpPr>
            <a:spLocks noGrp="1"/>
          </p:cNvSpPr>
          <p:nvPr>
            <p:ph type="sldNum" sz="quarter" idx="5"/>
          </p:nvPr>
        </p:nvSpPr>
        <p:spPr/>
        <p:txBody>
          <a:bodyPr/>
          <a:lstStyle/>
          <a:p>
            <a:fld id="{47203623-E4E6-4791-A654-77E1680821CF}" type="slidenum">
              <a:rPr lang="en-GB" smtClean="0"/>
              <a:t>16</a:t>
            </a:fld>
            <a:endParaRPr lang="en-GB"/>
          </a:p>
        </p:txBody>
      </p:sp>
    </p:spTree>
    <p:extLst>
      <p:ext uri="{BB962C8B-B14F-4D97-AF65-F5344CB8AC3E}">
        <p14:creationId xmlns:p14="http://schemas.microsoft.com/office/powerpoint/2010/main" val="1486459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7203623-E4E6-4791-A654-77E1680821CF}" type="slidenum">
              <a:rPr lang="en-GB" smtClean="0"/>
              <a:t>17</a:t>
            </a:fld>
            <a:endParaRPr lang="en-GB"/>
          </a:p>
        </p:txBody>
      </p:sp>
    </p:spTree>
    <p:extLst>
      <p:ext uri="{BB962C8B-B14F-4D97-AF65-F5344CB8AC3E}">
        <p14:creationId xmlns:p14="http://schemas.microsoft.com/office/powerpoint/2010/main" val="2745257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2BF171-2200-4686-B903-C39919BA1004}" type="datetimeFigureOut">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74494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BF171-2200-4686-B903-C39919BA1004}" type="datetimeFigureOut">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383078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2BF171-2200-4686-B903-C39919BA1004}" type="datetimeFigureOut">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430002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116890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2BF171-2200-4686-B903-C39919BA1004}" type="datetimeFigureOut">
              <a:rPr lang="en-GB" smtClean="0"/>
              <a:t>27/07/2026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2780492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2BF171-2200-4686-B903-C39919BA1004}" type="datetimeFigureOut">
              <a:rPr lang="en-GB" smtClean="0"/>
              <a:t>27/07/2026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22121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BF171-2200-4686-B903-C39919BA1004}" type="datetimeFigureOut">
              <a:rPr lang="en-GB" smtClean="0"/>
              <a:t>27/07/2026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134187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2865949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111556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121254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2217326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47306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2BF171-2200-4686-B903-C39919BA1004}" type="datetimeFigureOut">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353323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62BF171-2200-4686-B903-C39919BA1004}" type="datetimeFigureOut">
              <a:rPr lang="en-GB" smtClean="0"/>
              <a:t>27/07/2026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928858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62BF171-2200-4686-B903-C39919BA1004}" type="datetimeFigureOut">
              <a:rPr lang="en-GB" smtClean="0"/>
              <a:t>27/07/2026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3291428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BF171-2200-4686-B903-C39919BA1004}" type="datetimeFigureOut">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3851336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2BF171-2200-4686-B903-C39919BA1004}" type="datetimeFigureOut">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CCCC1B8-6476-4A0F-8A74-92EA74CC96D5}" type="slidenum">
              <a:rPr lang="en-GB" smtClean="0"/>
              <a:t>‹#›</a:t>
            </a:fld>
            <a:endParaRPr lang="en-GB"/>
          </a:p>
        </p:txBody>
      </p:sp>
    </p:spTree>
    <p:extLst>
      <p:ext uri="{BB962C8B-B14F-4D97-AF65-F5344CB8AC3E}">
        <p14:creationId xmlns:p14="http://schemas.microsoft.com/office/powerpoint/2010/main" val="122884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62BF171-2200-4686-B903-C39919BA1004}" type="datetimeFigureOut">
              <a:rPr lang="en-GB" smtClean="0"/>
              <a:t>27/07/2026</a:t>
            </a:fld>
            <a:endParaRPr lang="en-GB"/>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GB"/>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CCCC1B8-6476-4A0F-8A74-92EA74CC96D5}" type="slidenum">
              <a:rPr lang="en-GB" smtClean="0"/>
              <a:t>‹#›</a:t>
            </a:fld>
            <a:endParaRPr lang="en-GB"/>
          </a:p>
        </p:txBody>
      </p:sp>
    </p:spTree>
    <p:extLst>
      <p:ext uri="{BB962C8B-B14F-4D97-AF65-F5344CB8AC3E}">
        <p14:creationId xmlns:p14="http://schemas.microsoft.com/office/powerpoint/2010/main" val="4129637729"/>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14.emf"/></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emf"/></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3.jpe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19.jp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2.pn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8.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linkedin.com/in/matthew-stephens-389070292/"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matthewstephens.org.u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File:A shocking dirty affair. (BM 1857,1222.76).jpg">
            <a:extLst>
              <a:ext uri="{FF2B5EF4-FFF2-40B4-BE49-F238E27FC236}">
                <a16:creationId xmlns:a16="http://schemas.microsoft.com/office/drawing/2014/main" id="{826F3CBE-3DAD-4F00-927F-91C43EEA458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9274" y="55418"/>
            <a:ext cx="8839200" cy="6747164"/>
          </a:xfrm>
          <a:prstGeom prst="rect">
            <a:avLst/>
          </a:prstGeom>
          <a:noFill/>
          <a:ln>
            <a:noFill/>
          </a:ln>
        </p:spPr>
      </p:pic>
      <p:sp>
        <p:nvSpPr>
          <p:cNvPr id="2" name="Title 1">
            <a:extLst>
              <a:ext uri="{FF2B5EF4-FFF2-40B4-BE49-F238E27FC236}">
                <a16:creationId xmlns:a16="http://schemas.microsoft.com/office/drawing/2014/main" id="{D9A8908A-3128-45BC-935A-6D761A89990A}"/>
              </a:ext>
            </a:extLst>
          </p:cNvPr>
          <p:cNvSpPr>
            <a:spLocks noGrp="1"/>
          </p:cNvSpPr>
          <p:nvPr>
            <p:ph type="ctrTitle"/>
          </p:nvPr>
        </p:nvSpPr>
        <p:spPr>
          <a:xfrm>
            <a:off x="948048" y="444992"/>
            <a:ext cx="7001634" cy="1043238"/>
          </a:xfrm>
        </p:spPr>
        <p:txBody>
          <a:bodyPr/>
          <a:lstStyle/>
          <a:p>
            <a:r>
              <a:rPr lang="en-GB" b="1" dirty="0">
                <a:solidFill>
                  <a:schemeClr val="bg1"/>
                </a:solidFill>
              </a:rPr>
              <a:t>The worst of ‘Times’</a:t>
            </a:r>
          </a:p>
        </p:txBody>
      </p:sp>
      <p:sp>
        <p:nvSpPr>
          <p:cNvPr id="3" name="Subtitle 2">
            <a:extLst>
              <a:ext uri="{FF2B5EF4-FFF2-40B4-BE49-F238E27FC236}">
                <a16:creationId xmlns:a16="http://schemas.microsoft.com/office/drawing/2014/main" id="{D9BCF92C-081B-4B73-8347-F408F74779F8}"/>
              </a:ext>
            </a:extLst>
          </p:cNvPr>
          <p:cNvSpPr>
            <a:spLocks noGrp="1"/>
          </p:cNvSpPr>
          <p:nvPr>
            <p:ph type="subTitle" idx="1"/>
          </p:nvPr>
        </p:nvSpPr>
        <p:spPr>
          <a:xfrm>
            <a:off x="69274" y="5743559"/>
            <a:ext cx="8839200" cy="669449"/>
          </a:xfrm>
          <a:solidFill>
            <a:schemeClr val="accent1"/>
          </a:solidFill>
        </p:spPr>
        <p:txBody>
          <a:bodyPr>
            <a:normAutofit/>
          </a:bodyPr>
          <a:lstStyle/>
          <a:p>
            <a:r>
              <a:rPr lang="en-GB" sz="3200" dirty="0">
                <a:solidFill>
                  <a:schemeClr val="bg1"/>
                </a:solidFill>
              </a:rPr>
              <a:t>Dirty tricks in the mid-century illustrated press</a:t>
            </a:r>
          </a:p>
        </p:txBody>
      </p:sp>
      <p:sp>
        <p:nvSpPr>
          <p:cNvPr id="4" name="TextBox 3">
            <a:extLst>
              <a:ext uri="{FF2B5EF4-FFF2-40B4-BE49-F238E27FC236}">
                <a16:creationId xmlns:a16="http://schemas.microsoft.com/office/drawing/2014/main" id="{9A9E6E6F-8618-460A-A2DE-C6A425328DA5}"/>
              </a:ext>
            </a:extLst>
          </p:cNvPr>
          <p:cNvSpPr txBox="1"/>
          <p:nvPr/>
        </p:nvSpPr>
        <p:spPr>
          <a:xfrm>
            <a:off x="8908474" y="2483947"/>
            <a:ext cx="3283526" cy="3416320"/>
          </a:xfrm>
          <a:prstGeom prst="rect">
            <a:avLst/>
          </a:prstGeom>
          <a:noFill/>
        </p:spPr>
        <p:txBody>
          <a:bodyPr wrap="square" rtlCol="0">
            <a:spAutoFit/>
          </a:bodyPr>
          <a:lstStyle/>
          <a:p>
            <a:r>
              <a:rPr lang="en-GB" sz="2400" dirty="0"/>
              <a:t>Dr Matthew Stephens</a:t>
            </a:r>
          </a:p>
          <a:p>
            <a:endParaRPr lang="en-GB" sz="2400" dirty="0"/>
          </a:p>
          <a:p>
            <a:r>
              <a:rPr lang="en-GB" sz="2400" dirty="0"/>
              <a:t>Applied History Fellow</a:t>
            </a:r>
          </a:p>
          <a:p>
            <a:r>
              <a:rPr lang="en-GB" sz="2400" dirty="0"/>
              <a:t>Institute of Historical Research</a:t>
            </a:r>
          </a:p>
          <a:p>
            <a:endParaRPr lang="en-GB" sz="2400" dirty="0"/>
          </a:p>
          <a:p>
            <a:endParaRPr lang="en-GB" sz="2400" dirty="0"/>
          </a:p>
          <a:p>
            <a:endParaRPr lang="en-GB" sz="2400" dirty="0"/>
          </a:p>
          <a:p>
            <a:r>
              <a:rPr lang="en-GB" sz="2400" dirty="0"/>
              <a:t>BAVS Conference 2026</a:t>
            </a:r>
          </a:p>
        </p:txBody>
      </p:sp>
    </p:spTree>
    <p:extLst>
      <p:ext uri="{BB962C8B-B14F-4D97-AF65-F5344CB8AC3E}">
        <p14:creationId xmlns:p14="http://schemas.microsoft.com/office/powerpoint/2010/main" val="117162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B3FB-776C-4D14-A1B5-B17A37EA05BE}"/>
              </a:ext>
            </a:extLst>
          </p:cNvPr>
          <p:cNvSpPr>
            <a:spLocks noGrp="1"/>
          </p:cNvSpPr>
          <p:nvPr>
            <p:ph type="title"/>
          </p:nvPr>
        </p:nvSpPr>
        <p:spPr>
          <a:xfrm>
            <a:off x="913794" y="334792"/>
            <a:ext cx="10353762" cy="970450"/>
          </a:xfrm>
        </p:spPr>
        <p:txBody>
          <a:bodyPr/>
          <a:lstStyle/>
          <a:p>
            <a:r>
              <a:rPr lang="en-GB" dirty="0"/>
              <a:t>Questions</a:t>
            </a:r>
          </a:p>
        </p:txBody>
      </p:sp>
      <p:sp>
        <p:nvSpPr>
          <p:cNvPr id="3" name="Content Placeholder 2">
            <a:extLst>
              <a:ext uri="{FF2B5EF4-FFF2-40B4-BE49-F238E27FC236}">
                <a16:creationId xmlns:a16="http://schemas.microsoft.com/office/drawing/2014/main" id="{FAA70725-17A9-42BD-82FC-B1363B8351EB}"/>
              </a:ext>
            </a:extLst>
          </p:cNvPr>
          <p:cNvSpPr>
            <a:spLocks noGrp="1"/>
          </p:cNvSpPr>
          <p:nvPr>
            <p:ph idx="1"/>
          </p:nvPr>
        </p:nvSpPr>
        <p:spPr>
          <a:xfrm>
            <a:off x="4806461" y="1732449"/>
            <a:ext cx="6461095" cy="4058751"/>
          </a:xfrm>
        </p:spPr>
        <p:txBody>
          <a:bodyPr>
            <a:normAutofit/>
          </a:bodyPr>
          <a:lstStyle/>
          <a:p>
            <a:r>
              <a:rPr lang="en-GB" sz="2400" dirty="0"/>
              <a:t>What were the alleged ‘dirty tricks’ practised against the </a:t>
            </a:r>
            <a:r>
              <a:rPr lang="en-GB" sz="2400" i="1" dirty="0"/>
              <a:t>Illustrated Times</a:t>
            </a:r>
            <a:r>
              <a:rPr lang="en-GB" sz="2400" dirty="0"/>
              <a:t>?</a:t>
            </a:r>
            <a:br>
              <a:rPr lang="en-GB" sz="2400" dirty="0"/>
            </a:br>
            <a:endParaRPr lang="en-GB" sz="2400" dirty="0"/>
          </a:p>
          <a:p>
            <a:r>
              <a:rPr lang="en-GB" sz="2400" dirty="0"/>
              <a:t>What evidence remains to support or refute those allegations?</a:t>
            </a:r>
            <a:br>
              <a:rPr lang="en-GB" sz="2400" dirty="0"/>
            </a:br>
            <a:endParaRPr lang="en-GB" sz="2400" dirty="0"/>
          </a:p>
          <a:p>
            <a:r>
              <a:rPr lang="en-GB" sz="2400" dirty="0"/>
              <a:t>What does this episode reveal about the nature of the newspaper business (and broader culture) in the mid nineteenth-century?</a:t>
            </a:r>
          </a:p>
        </p:txBody>
      </p:sp>
      <p:pic>
        <p:nvPicPr>
          <p:cNvPr id="4" name="Picture 3" descr="C:\Users\Matt\Pictures\Saved Pictures\PhD_thesis(bound).jpg">
            <a:extLst>
              <a:ext uri="{FF2B5EF4-FFF2-40B4-BE49-F238E27FC236}">
                <a16:creationId xmlns:a16="http://schemas.microsoft.com/office/drawing/2014/main" id="{4969A7E8-0C36-4FF2-A738-0246097AC3CE}"/>
              </a:ext>
            </a:extLst>
          </p:cNvPr>
          <p:cNvPicPr/>
          <p:nvPr/>
        </p:nvPicPr>
        <p:blipFill rotWithShape="1">
          <a:blip r:embed="rId3" cstate="print">
            <a:extLst>
              <a:ext uri="{28A0092B-C50C-407E-A947-70E740481C1C}">
                <a14:useLocalDpi xmlns:a14="http://schemas.microsoft.com/office/drawing/2010/main" val="0"/>
              </a:ext>
            </a:extLst>
          </a:blip>
          <a:srcRect b="4651"/>
          <a:stretch/>
        </p:blipFill>
        <p:spPr bwMode="auto">
          <a:xfrm>
            <a:off x="269026" y="1169143"/>
            <a:ext cx="3693374" cy="5354065"/>
          </a:xfrm>
          <a:prstGeom prst="rect">
            <a:avLst/>
          </a:prstGeom>
          <a:noFill/>
          <a:ln>
            <a:solidFill>
              <a:schemeClr val="tx1"/>
            </a:solid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9E884E30-6564-4964-ACB3-AEC00DD36390}"/>
              </a:ext>
            </a:extLst>
          </p:cNvPr>
          <p:cNvPicPr/>
          <p:nvPr/>
        </p:nvPicPr>
        <p:blipFill>
          <a:blip r:embed="rId4"/>
          <a:stretch>
            <a:fillRect/>
          </a:stretch>
        </p:blipFill>
        <p:spPr>
          <a:xfrm>
            <a:off x="198687" y="1159112"/>
            <a:ext cx="3763713" cy="5354065"/>
          </a:xfrm>
          <a:prstGeom prst="rect">
            <a:avLst/>
          </a:prstGeom>
        </p:spPr>
      </p:pic>
      <p:pic>
        <p:nvPicPr>
          <p:cNvPr id="6" name="Picture 5">
            <a:extLst>
              <a:ext uri="{FF2B5EF4-FFF2-40B4-BE49-F238E27FC236}">
                <a16:creationId xmlns:a16="http://schemas.microsoft.com/office/drawing/2014/main" id="{0E107A14-6610-4688-AE66-6947AC79CB94}"/>
              </a:ext>
            </a:extLst>
          </p:cNvPr>
          <p:cNvPicPr/>
          <p:nvPr/>
        </p:nvPicPr>
        <p:blipFill>
          <a:blip r:embed="rId5"/>
          <a:stretch>
            <a:fillRect/>
          </a:stretch>
        </p:blipFill>
        <p:spPr>
          <a:xfrm>
            <a:off x="198687" y="1159112"/>
            <a:ext cx="3763713" cy="5354064"/>
          </a:xfrm>
          <a:prstGeom prst="rect">
            <a:avLst/>
          </a:prstGeom>
        </p:spPr>
      </p:pic>
    </p:spTree>
    <p:extLst>
      <p:ext uri="{BB962C8B-B14F-4D97-AF65-F5344CB8AC3E}">
        <p14:creationId xmlns:p14="http://schemas.microsoft.com/office/powerpoint/2010/main" val="299496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572A2DF-878C-4AA3-B431-26421FF7B3F2}"/>
              </a:ext>
            </a:extLst>
          </p:cNvPr>
          <p:cNvSpPr/>
          <p:nvPr/>
        </p:nvSpPr>
        <p:spPr>
          <a:xfrm>
            <a:off x="10822488" y="1989091"/>
            <a:ext cx="1161987" cy="1653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4FDFED5-F39E-40D7-B3E2-B51881CA0E6E}"/>
              </a:ext>
            </a:extLst>
          </p:cNvPr>
          <p:cNvSpPr>
            <a:spLocks noGrp="1"/>
          </p:cNvSpPr>
          <p:nvPr>
            <p:ph type="title"/>
          </p:nvPr>
        </p:nvSpPr>
        <p:spPr>
          <a:xfrm>
            <a:off x="580783" y="186623"/>
            <a:ext cx="7139959" cy="547708"/>
          </a:xfrm>
        </p:spPr>
        <p:txBody>
          <a:bodyPr>
            <a:normAutofit fontScale="90000"/>
          </a:bodyPr>
          <a:lstStyle/>
          <a:p>
            <a:r>
              <a:rPr lang="en-GB" dirty="0"/>
              <a:t>Repeal</a:t>
            </a:r>
          </a:p>
        </p:txBody>
      </p:sp>
      <p:sp>
        <p:nvSpPr>
          <p:cNvPr id="3" name="Content Placeholder 2">
            <a:extLst>
              <a:ext uri="{FF2B5EF4-FFF2-40B4-BE49-F238E27FC236}">
                <a16:creationId xmlns:a16="http://schemas.microsoft.com/office/drawing/2014/main" id="{24E59130-3C03-4960-889D-FB4FF3EF3B40}"/>
              </a:ext>
            </a:extLst>
          </p:cNvPr>
          <p:cNvSpPr>
            <a:spLocks noGrp="1"/>
          </p:cNvSpPr>
          <p:nvPr>
            <p:ph idx="1"/>
          </p:nvPr>
        </p:nvSpPr>
        <p:spPr>
          <a:xfrm>
            <a:off x="458790" y="1008185"/>
            <a:ext cx="7383947" cy="5533292"/>
          </a:xfrm>
        </p:spPr>
        <p:txBody>
          <a:bodyPr>
            <a:noAutofit/>
          </a:bodyPr>
          <a:lstStyle/>
          <a:p>
            <a:r>
              <a:rPr lang="en-GB" sz="2400" dirty="0"/>
              <a:t>Newspaper taxes– earlier campaigns in 1830s.</a:t>
            </a:r>
          </a:p>
          <a:p>
            <a:pPr marL="36900" indent="0">
              <a:buNone/>
            </a:pPr>
            <a:endParaRPr lang="en-GB" sz="2400" dirty="0"/>
          </a:p>
          <a:p>
            <a:r>
              <a:rPr lang="en-GB" sz="2400" dirty="0"/>
              <a:t>Association for the Promotion of the Repeal of the Taxes on Knowledge (APRTOK) formed 1849.</a:t>
            </a:r>
          </a:p>
          <a:p>
            <a:endParaRPr lang="en-GB" sz="2400" dirty="0"/>
          </a:p>
          <a:p>
            <a:r>
              <a:rPr lang="en-GB" sz="2400" dirty="0"/>
              <a:t>Cobden and radicals’ desire to challenge </a:t>
            </a:r>
            <a:r>
              <a:rPr lang="en-GB" sz="2400" i="1" dirty="0"/>
              <a:t>The Times</a:t>
            </a:r>
          </a:p>
          <a:p>
            <a:endParaRPr lang="en-GB" sz="2400" dirty="0"/>
          </a:p>
          <a:p>
            <a:r>
              <a:rPr lang="en-GB" sz="2400" dirty="0"/>
              <a:t>Not all newspapers in favour of change – pressure to retain monopoly positions</a:t>
            </a:r>
            <a:br>
              <a:rPr lang="en-GB" sz="2400" dirty="0"/>
            </a:br>
            <a:endParaRPr lang="en-GB" sz="2400" dirty="0"/>
          </a:p>
          <a:p>
            <a:r>
              <a:rPr lang="en-GB" sz="2400" dirty="0"/>
              <a:t>Parliament and the bill for repeal (1855)</a:t>
            </a:r>
          </a:p>
          <a:p>
            <a:endParaRPr lang="en-GB" sz="2400" dirty="0"/>
          </a:p>
        </p:txBody>
      </p:sp>
      <p:pic>
        <p:nvPicPr>
          <p:cNvPr id="4" name="Picture 3">
            <a:extLst>
              <a:ext uri="{FF2B5EF4-FFF2-40B4-BE49-F238E27FC236}">
                <a16:creationId xmlns:a16="http://schemas.microsoft.com/office/drawing/2014/main" id="{DF83C374-841A-4113-9079-E11246D4269A}"/>
              </a:ext>
            </a:extLst>
          </p:cNvPr>
          <p:cNvPicPr>
            <a:picLocks noChangeAspect="1"/>
          </p:cNvPicPr>
          <p:nvPr/>
        </p:nvPicPr>
        <p:blipFill>
          <a:blip r:embed="rId3"/>
          <a:stretch>
            <a:fillRect/>
          </a:stretch>
        </p:blipFill>
        <p:spPr>
          <a:xfrm>
            <a:off x="7962163" y="460477"/>
            <a:ext cx="4039042" cy="5937045"/>
          </a:xfrm>
          <a:prstGeom prst="rect">
            <a:avLst/>
          </a:prstGeom>
        </p:spPr>
      </p:pic>
      <p:pic>
        <p:nvPicPr>
          <p:cNvPr id="6" name="Picture 5">
            <a:extLst>
              <a:ext uri="{FF2B5EF4-FFF2-40B4-BE49-F238E27FC236}">
                <a16:creationId xmlns:a16="http://schemas.microsoft.com/office/drawing/2014/main" id="{D6BF983B-1708-4FA2-9482-EB0EFC513794}"/>
              </a:ext>
            </a:extLst>
          </p:cNvPr>
          <p:cNvPicPr>
            <a:picLocks noChangeAspect="1"/>
          </p:cNvPicPr>
          <p:nvPr/>
        </p:nvPicPr>
        <p:blipFill>
          <a:blip r:embed="rId4"/>
          <a:stretch>
            <a:fillRect/>
          </a:stretch>
        </p:blipFill>
        <p:spPr>
          <a:xfrm>
            <a:off x="7962162" y="734331"/>
            <a:ext cx="4022313" cy="2509520"/>
          </a:xfrm>
          <a:prstGeom prst="rect">
            <a:avLst/>
          </a:prstGeom>
        </p:spPr>
      </p:pic>
      <p:pic>
        <p:nvPicPr>
          <p:cNvPr id="5" name="Picture 4">
            <a:extLst>
              <a:ext uri="{FF2B5EF4-FFF2-40B4-BE49-F238E27FC236}">
                <a16:creationId xmlns:a16="http://schemas.microsoft.com/office/drawing/2014/main" id="{08882B25-C5E3-4EB0-8532-3A4DA15325CF}"/>
              </a:ext>
            </a:extLst>
          </p:cNvPr>
          <p:cNvPicPr>
            <a:picLocks noChangeAspect="1"/>
          </p:cNvPicPr>
          <p:nvPr/>
        </p:nvPicPr>
        <p:blipFill>
          <a:blip r:embed="rId5"/>
          <a:stretch>
            <a:fillRect/>
          </a:stretch>
        </p:blipFill>
        <p:spPr>
          <a:xfrm>
            <a:off x="7945432" y="460477"/>
            <a:ext cx="4022312" cy="5965062"/>
          </a:xfrm>
          <a:prstGeom prst="rect">
            <a:avLst/>
          </a:prstGeom>
        </p:spPr>
      </p:pic>
    </p:spTree>
    <p:extLst>
      <p:ext uri="{BB962C8B-B14F-4D97-AF65-F5344CB8AC3E}">
        <p14:creationId xmlns:p14="http://schemas.microsoft.com/office/powerpoint/2010/main" val="63576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1786-F758-42A6-B728-54E307ADE8E0}"/>
              </a:ext>
            </a:extLst>
          </p:cNvPr>
          <p:cNvSpPr>
            <a:spLocks noGrp="1"/>
          </p:cNvSpPr>
          <p:nvPr>
            <p:ph type="title"/>
          </p:nvPr>
        </p:nvSpPr>
        <p:spPr>
          <a:xfrm>
            <a:off x="838200" y="365126"/>
            <a:ext cx="10515600" cy="1131166"/>
          </a:xfrm>
        </p:spPr>
        <p:txBody>
          <a:bodyPr/>
          <a:lstStyle/>
          <a:p>
            <a:r>
              <a:rPr lang="en-GB" dirty="0"/>
              <a:t>Planning</a:t>
            </a:r>
          </a:p>
        </p:txBody>
      </p:sp>
      <p:pic>
        <p:nvPicPr>
          <p:cNvPr id="1026" name="Picture 2" descr="https://www.oxforddnb.com/doc/searchableMedia/odnb-9780198614128-e-1000918-graphic-1-full.jpg">
            <a:extLst>
              <a:ext uri="{FF2B5EF4-FFF2-40B4-BE49-F238E27FC236}">
                <a16:creationId xmlns:a16="http://schemas.microsoft.com/office/drawing/2014/main" id="{88329D80-DCBA-474B-99EE-C22D5C83119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8091" y="1382278"/>
            <a:ext cx="3400857" cy="50672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6E344CF-59D7-4231-B4B3-DD843D2587D5}"/>
              </a:ext>
            </a:extLst>
          </p:cNvPr>
          <p:cNvPicPr>
            <a:picLocks noChangeAspect="1"/>
          </p:cNvPicPr>
          <p:nvPr/>
        </p:nvPicPr>
        <p:blipFill>
          <a:blip r:embed="rId4"/>
          <a:stretch>
            <a:fillRect/>
          </a:stretch>
        </p:blipFill>
        <p:spPr>
          <a:xfrm>
            <a:off x="7622993" y="1240069"/>
            <a:ext cx="3400857" cy="5351692"/>
          </a:xfrm>
          <a:prstGeom prst="rect">
            <a:avLst/>
          </a:prstGeom>
          <a:ln w="15875">
            <a:solidFill>
              <a:schemeClr val="accent1"/>
            </a:solidFill>
          </a:ln>
        </p:spPr>
      </p:pic>
      <p:pic>
        <p:nvPicPr>
          <p:cNvPr id="5" name="Picture 4">
            <a:extLst>
              <a:ext uri="{FF2B5EF4-FFF2-40B4-BE49-F238E27FC236}">
                <a16:creationId xmlns:a16="http://schemas.microsoft.com/office/drawing/2014/main" id="{2786AB6E-862B-48C7-BAED-BE0743AB7F30}"/>
              </a:ext>
            </a:extLst>
          </p:cNvPr>
          <p:cNvPicPr>
            <a:picLocks noChangeAspect="1"/>
          </p:cNvPicPr>
          <p:nvPr/>
        </p:nvPicPr>
        <p:blipFill>
          <a:blip r:embed="rId5"/>
          <a:stretch>
            <a:fillRect/>
          </a:stretch>
        </p:blipFill>
        <p:spPr>
          <a:xfrm>
            <a:off x="5065192" y="1382277"/>
            <a:ext cx="6524119" cy="5067277"/>
          </a:xfrm>
          <a:prstGeom prst="rect">
            <a:avLst/>
          </a:prstGeom>
        </p:spPr>
      </p:pic>
      <p:pic>
        <p:nvPicPr>
          <p:cNvPr id="4" name="Picture 3">
            <a:extLst>
              <a:ext uri="{FF2B5EF4-FFF2-40B4-BE49-F238E27FC236}">
                <a16:creationId xmlns:a16="http://schemas.microsoft.com/office/drawing/2014/main" id="{D6DFB721-AD7B-4211-A6A3-C929D1776519}"/>
              </a:ext>
            </a:extLst>
          </p:cNvPr>
          <p:cNvPicPr>
            <a:picLocks noChangeAspect="1"/>
          </p:cNvPicPr>
          <p:nvPr/>
        </p:nvPicPr>
        <p:blipFill>
          <a:blip r:embed="rId6"/>
          <a:stretch>
            <a:fillRect/>
          </a:stretch>
        </p:blipFill>
        <p:spPr>
          <a:xfrm>
            <a:off x="437779" y="2248915"/>
            <a:ext cx="11096130" cy="4221354"/>
          </a:xfrm>
          <a:prstGeom prst="rect">
            <a:avLst/>
          </a:prstGeom>
        </p:spPr>
      </p:pic>
      <p:pic>
        <p:nvPicPr>
          <p:cNvPr id="6" name="Picture 5">
            <a:extLst>
              <a:ext uri="{FF2B5EF4-FFF2-40B4-BE49-F238E27FC236}">
                <a16:creationId xmlns:a16="http://schemas.microsoft.com/office/drawing/2014/main" id="{39F411DB-54EE-4031-AD76-8A59577E2E4F}"/>
              </a:ext>
            </a:extLst>
          </p:cNvPr>
          <p:cNvPicPr/>
          <p:nvPr/>
        </p:nvPicPr>
        <p:blipFill>
          <a:blip r:embed="rId7"/>
          <a:stretch>
            <a:fillRect/>
          </a:stretch>
        </p:blipFill>
        <p:spPr>
          <a:xfrm>
            <a:off x="341010" y="1784253"/>
            <a:ext cx="11368375" cy="4807508"/>
          </a:xfrm>
          <a:prstGeom prst="rect">
            <a:avLst/>
          </a:prstGeom>
        </p:spPr>
      </p:pic>
      <p:pic>
        <p:nvPicPr>
          <p:cNvPr id="7" name="Picture 6">
            <a:extLst>
              <a:ext uri="{FF2B5EF4-FFF2-40B4-BE49-F238E27FC236}">
                <a16:creationId xmlns:a16="http://schemas.microsoft.com/office/drawing/2014/main" id="{1C03F899-ED7B-4B90-803B-D811525D0D71}"/>
              </a:ext>
            </a:extLst>
          </p:cNvPr>
          <p:cNvPicPr>
            <a:picLocks noChangeAspect="1"/>
          </p:cNvPicPr>
          <p:nvPr/>
        </p:nvPicPr>
        <p:blipFill>
          <a:blip r:embed="rId8"/>
          <a:stretch>
            <a:fillRect/>
          </a:stretch>
        </p:blipFill>
        <p:spPr>
          <a:xfrm>
            <a:off x="341010" y="1638500"/>
            <a:ext cx="11289667" cy="4221354"/>
          </a:xfrm>
          <a:prstGeom prst="rect">
            <a:avLst/>
          </a:prstGeom>
        </p:spPr>
      </p:pic>
    </p:spTree>
    <p:extLst>
      <p:ext uri="{BB962C8B-B14F-4D97-AF65-F5344CB8AC3E}">
        <p14:creationId xmlns:p14="http://schemas.microsoft.com/office/powerpoint/2010/main" val="266883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1ABB3-FBA6-4656-845C-1AB4AB4EAB36}"/>
              </a:ext>
            </a:extLst>
          </p:cNvPr>
          <p:cNvSpPr>
            <a:spLocks noGrp="1"/>
          </p:cNvSpPr>
          <p:nvPr>
            <p:ph type="title"/>
          </p:nvPr>
        </p:nvSpPr>
        <p:spPr>
          <a:xfrm>
            <a:off x="838200" y="365126"/>
            <a:ext cx="10515600" cy="937202"/>
          </a:xfrm>
        </p:spPr>
        <p:txBody>
          <a:bodyPr/>
          <a:lstStyle/>
          <a:p>
            <a:r>
              <a:rPr lang="en-GB" dirty="0"/>
              <a:t>Competition</a:t>
            </a:r>
          </a:p>
        </p:txBody>
      </p:sp>
      <p:pic>
        <p:nvPicPr>
          <p:cNvPr id="4" name="Content Placeholder 5">
            <a:extLst>
              <a:ext uri="{FF2B5EF4-FFF2-40B4-BE49-F238E27FC236}">
                <a16:creationId xmlns:a16="http://schemas.microsoft.com/office/drawing/2014/main" id="{CE42EAEC-F2A9-4561-8C2F-342E2103127A}"/>
              </a:ext>
            </a:extLst>
          </p:cNvPr>
          <p:cNvPicPr>
            <a:picLocks noGrp="1" noChangeAspect="1"/>
          </p:cNvPicPr>
          <p:nvPr>
            <p:ph idx="1"/>
          </p:nvPr>
        </p:nvPicPr>
        <p:blipFill>
          <a:blip r:embed="rId3"/>
          <a:stretch>
            <a:fillRect/>
          </a:stretch>
        </p:blipFill>
        <p:spPr>
          <a:xfrm>
            <a:off x="8120015" y="1264506"/>
            <a:ext cx="3621107" cy="4848049"/>
          </a:xfrm>
        </p:spPr>
      </p:pic>
      <p:sp>
        <p:nvSpPr>
          <p:cNvPr id="5" name="TextBox 4">
            <a:extLst>
              <a:ext uri="{FF2B5EF4-FFF2-40B4-BE49-F238E27FC236}">
                <a16:creationId xmlns:a16="http://schemas.microsoft.com/office/drawing/2014/main" id="{A587B291-C015-4A47-A8E7-0050823874C6}"/>
              </a:ext>
            </a:extLst>
          </p:cNvPr>
          <p:cNvSpPr txBox="1"/>
          <p:nvPr/>
        </p:nvSpPr>
        <p:spPr>
          <a:xfrm>
            <a:off x="8529224" y="6146014"/>
            <a:ext cx="2802688" cy="369332"/>
          </a:xfrm>
          <a:prstGeom prst="rect">
            <a:avLst/>
          </a:prstGeom>
          <a:noFill/>
        </p:spPr>
        <p:txBody>
          <a:bodyPr wrap="square" rtlCol="0">
            <a:spAutoFit/>
          </a:bodyPr>
          <a:lstStyle/>
          <a:p>
            <a:r>
              <a:rPr lang="en-GB" dirty="0"/>
              <a:t>Herbert Ingram 1811-1860</a:t>
            </a:r>
          </a:p>
        </p:txBody>
      </p:sp>
      <p:pic>
        <p:nvPicPr>
          <p:cNvPr id="6" name="Picture 5">
            <a:extLst>
              <a:ext uri="{FF2B5EF4-FFF2-40B4-BE49-F238E27FC236}">
                <a16:creationId xmlns:a16="http://schemas.microsoft.com/office/drawing/2014/main" id="{48074A3D-D8D6-4375-B6A3-B8DFBABD347B}"/>
              </a:ext>
            </a:extLst>
          </p:cNvPr>
          <p:cNvPicPr/>
          <p:nvPr/>
        </p:nvPicPr>
        <p:blipFill>
          <a:blip r:embed="rId4"/>
          <a:stretch>
            <a:fillRect/>
          </a:stretch>
        </p:blipFill>
        <p:spPr>
          <a:xfrm>
            <a:off x="242787" y="1302328"/>
            <a:ext cx="3540443" cy="5014734"/>
          </a:xfrm>
          <a:prstGeom prst="rect">
            <a:avLst/>
          </a:prstGeom>
          <a:ln>
            <a:solidFill>
              <a:schemeClr val="tx1"/>
            </a:solidFill>
          </a:ln>
        </p:spPr>
      </p:pic>
      <p:pic>
        <p:nvPicPr>
          <p:cNvPr id="7" name="Picture 6" descr="C:\Users\Matt\AppData\Local\Packages\Microsoft.Windows.Photos_8wekyb3d8bbwe\TempState\ShareServiceTempFolder\Advertisement_for_patent_medicine__Parr's_Life_Pills__in_New-York_daily_tribune_16_Aug._1842.jpeg">
            <a:extLst>
              <a:ext uri="{FF2B5EF4-FFF2-40B4-BE49-F238E27FC236}">
                <a16:creationId xmlns:a16="http://schemas.microsoft.com/office/drawing/2014/main" id="{ACC3CAEB-1A2E-408F-B1F0-55015BF7E72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44179" y="4202098"/>
            <a:ext cx="3850893" cy="2128582"/>
          </a:xfrm>
          <a:prstGeom prst="rect">
            <a:avLst/>
          </a:prstGeom>
          <a:noFill/>
          <a:ln>
            <a:solidFill>
              <a:schemeClr val="tx1"/>
            </a:solidFill>
          </a:ln>
        </p:spPr>
      </p:pic>
      <p:pic>
        <p:nvPicPr>
          <p:cNvPr id="1028" name="Picture 4" descr="File:British School - Thomas Parr - WA1898.26 - Ashmolean Museum.jpg">
            <a:extLst>
              <a:ext uri="{FF2B5EF4-FFF2-40B4-BE49-F238E27FC236}">
                <a16:creationId xmlns:a16="http://schemas.microsoft.com/office/drawing/2014/main" id="{0449370C-FD76-48EB-AE2D-6E991DD5CE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4178" y="1302328"/>
            <a:ext cx="3881373" cy="501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42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1000"/>
                                        <p:tgtEl>
                                          <p:spTgt spid="1028"/>
                                        </p:tgtEl>
                                      </p:cBhvr>
                                    </p:animEffect>
                                    <p:anim calcmode="lin" valueType="num">
                                      <p:cBhvr>
                                        <p:cTn id="21" dur="1000" fill="hold"/>
                                        <p:tgtEl>
                                          <p:spTgt spid="1028"/>
                                        </p:tgtEl>
                                        <p:attrNameLst>
                                          <p:attrName>ppt_x</p:attrName>
                                        </p:attrNameLst>
                                      </p:cBhvr>
                                      <p:tavLst>
                                        <p:tav tm="0">
                                          <p:val>
                                            <p:strVal val="#ppt_x"/>
                                          </p:val>
                                        </p:tav>
                                        <p:tav tm="100000">
                                          <p:val>
                                            <p:strVal val="#ppt_x"/>
                                          </p:val>
                                        </p:tav>
                                      </p:tavLst>
                                    </p:anim>
                                    <p:anim calcmode="lin" valueType="num">
                                      <p:cBhvr>
                                        <p:cTn id="22"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B2D1E-8B74-4C26-B512-D9605A0D4591}"/>
              </a:ext>
            </a:extLst>
          </p:cNvPr>
          <p:cNvSpPr>
            <a:spLocks noGrp="1"/>
          </p:cNvSpPr>
          <p:nvPr>
            <p:ph type="title"/>
          </p:nvPr>
        </p:nvSpPr>
        <p:spPr>
          <a:xfrm>
            <a:off x="919119" y="124375"/>
            <a:ext cx="10353762" cy="970450"/>
          </a:xfrm>
        </p:spPr>
        <p:txBody>
          <a:bodyPr/>
          <a:lstStyle/>
          <a:p>
            <a:r>
              <a:rPr lang="en-GB" dirty="0"/>
              <a:t>Relationships</a:t>
            </a:r>
          </a:p>
        </p:txBody>
      </p:sp>
      <p:pic>
        <p:nvPicPr>
          <p:cNvPr id="4" name="Picture 2" descr="https://www.oxforddnb.com/doc/searchableMedia/odnb-9780198614128-e-1000918-graphic-1-full.jpg">
            <a:extLst>
              <a:ext uri="{FF2B5EF4-FFF2-40B4-BE49-F238E27FC236}">
                <a16:creationId xmlns:a16="http://schemas.microsoft.com/office/drawing/2014/main" id="{59604DBF-F521-48D8-9C23-A2211D1AB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291" y="1264506"/>
            <a:ext cx="3400857" cy="5067277"/>
          </a:xfrm>
          <a:prstGeom prst="rect">
            <a:avLst/>
          </a:prstGeom>
          <a:noFill/>
          <a:effectLst>
            <a:outerShdw blurRad="25400" dir="17880000">
              <a:srgbClr val="000000">
                <a:alpha val="46000"/>
              </a:srgbClr>
            </a:outerShdw>
          </a:effectLst>
          <a:extLst>
            <a:ext uri="{909E8E84-426E-40DD-AFC4-6F175D3DCCD1}">
              <a14:hiddenFill xmlns:a14="http://schemas.microsoft.com/office/drawing/2010/main">
                <a:solidFill>
                  <a:srgbClr val="FFFFFF"/>
                </a:solidFill>
              </a14:hiddenFill>
            </a:ext>
          </a:extLst>
        </p:spPr>
      </p:pic>
      <p:pic>
        <p:nvPicPr>
          <p:cNvPr id="5" name="Content Placeholder 5">
            <a:extLst>
              <a:ext uri="{FF2B5EF4-FFF2-40B4-BE49-F238E27FC236}">
                <a16:creationId xmlns:a16="http://schemas.microsoft.com/office/drawing/2014/main" id="{1108FABC-8763-457E-B4EF-946592ECB220}"/>
              </a:ext>
            </a:extLst>
          </p:cNvPr>
          <p:cNvPicPr>
            <a:picLocks noChangeAspect="1"/>
          </p:cNvPicPr>
          <p:nvPr/>
        </p:nvPicPr>
        <p:blipFill>
          <a:blip r:embed="rId4"/>
          <a:stretch>
            <a:fillRect/>
          </a:stretch>
        </p:blipFill>
        <p:spPr>
          <a:xfrm>
            <a:off x="8018551" y="1264506"/>
            <a:ext cx="3722572" cy="4983894"/>
          </a:xfrm>
          <a:prstGeom prst="rect">
            <a:avLst/>
          </a:prstGeom>
          <a:effectLst>
            <a:outerShdw blurRad="25400" dir="17880000">
              <a:srgbClr val="000000">
                <a:alpha val="46000"/>
              </a:srgbClr>
            </a:outerShdw>
          </a:effectLst>
        </p:spPr>
      </p:pic>
      <p:pic>
        <p:nvPicPr>
          <p:cNvPr id="9" name="Picture 8">
            <a:extLst>
              <a:ext uri="{FF2B5EF4-FFF2-40B4-BE49-F238E27FC236}">
                <a16:creationId xmlns:a16="http://schemas.microsoft.com/office/drawing/2014/main" id="{66A899A4-D3A4-4C05-AA76-2EB487702741}"/>
              </a:ext>
            </a:extLst>
          </p:cNvPr>
          <p:cNvPicPr>
            <a:picLocks noChangeAspect="1"/>
          </p:cNvPicPr>
          <p:nvPr/>
        </p:nvPicPr>
        <p:blipFill>
          <a:blip r:embed="rId5"/>
          <a:stretch>
            <a:fillRect/>
          </a:stretch>
        </p:blipFill>
        <p:spPr>
          <a:xfrm>
            <a:off x="4173450" y="1264506"/>
            <a:ext cx="3504607" cy="5028833"/>
          </a:xfrm>
          <a:prstGeom prst="rect">
            <a:avLst/>
          </a:prstGeom>
        </p:spPr>
      </p:pic>
    </p:spTree>
    <p:extLst>
      <p:ext uri="{BB962C8B-B14F-4D97-AF65-F5344CB8AC3E}">
        <p14:creationId xmlns:p14="http://schemas.microsoft.com/office/powerpoint/2010/main" val="366351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B81CD-6EE1-4DED-B88E-C88E569E9375}"/>
              </a:ext>
            </a:extLst>
          </p:cNvPr>
          <p:cNvSpPr>
            <a:spLocks noGrp="1"/>
          </p:cNvSpPr>
          <p:nvPr>
            <p:ph type="title"/>
          </p:nvPr>
        </p:nvSpPr>
        <p:spPr>
          <a:xfrm>
            <a:off x="913795" y="351692"/>
            <a:ext cx="6331067" cy="970450"/>
          </a:xfrm>
        </p:spPr>
        <p:txBody>
          <a:bodyPr/>
          <a:lstStyle/>
          <a:p>
            <a:r>
              <a:rPr lang="en-GB" dirty="0"/>
              <a:t>Launch</a:t>
            </a:r>
          </a:p>
        </p:txBody>
      </p:sp>
      <p:sp>
        <p:nvSpPr>
          <p:cNvPr id="3" name="Content Placeholder 2">
            <a:extLst>
              <a:ext uri="{FF2B5EF4-FFF2-40B4-BE49-F238E27FC236}">
                <a16:creationId xmlns:a16="http://schemas.microsoft.com/office/drawing/2014/main" id="{72158C35-DF28-44A4-98C6-7FE0D29DB83B}"/>
              </a:ext>
            </a:extLst>
          </p:cNvPr>
          <p:cNvSpPr>
            <a:spLocks noGrp="1"/>
          </p:cNvSpPr>
          <p:nvPr>
            <p:ph idx="1"/>
          </p:nvPr>
        </p:nvSpPr>
        <p:spPr>
          <a:xfrm>
            <a:off x="831733" y="1399623"/>
            <a:ext cx="6495190" cy="5352869"/>
          </a:xfrm>
        </p:spPr>
        <p:txBody>
          <a:bodyPr>
            <a:normAutofit/>
          </a:bodyPr>
          <a:lstStyle/>
          <a:p>
            <a:pPr marL="36900" indent="0">
              <a:buNone/>
            </a:pPr>
            <a:endParaRPr lang="en-GB" dirty="0"/>
          </a:p>
          <a:p>
            <a:r>
              <a:rPr lang="en-GB" dirty="0"/>
              <a:t>Earlier attempt at a paper by </a:t>
            </a:r>
            <a:r>
              <a:rPr lang="en-GB" dirty="0" err="1"/>
              <a:t>Vizetelly</a:t>
            </a:r>
            <a:r>
              <a:rPr lang="en-GB" dirty="0"/>
              <a:t> - </a:t>
            </a:r>
            <a:r>
              <a:rPr lang="en-GB" i="1" dirty="0"/>
              <a:t>Pictorial Times</a:t>
            </a:r>
            <a:r>
              <a:rPr lang="en-GB" dirty="0"/>
              <a:t>. </a:t>
            </a:r>
          </a:p>
          <a:p>
            <a:endParaRPr lang="en-GB" dirty="0"/>
          </a:p>
          <a:p>
            <a:r>
              <a:rPr lang="en-GB" dirty="0"/>
              <a:t>16-page illustrated weekly, 1843-48. At 6d same price as </a:t>
            </a:r>
            <a:r>
              <a:rPr lang="en-GB" i="1" dirty="0"/>
              <a:t>ILN</a:t>
            </a:r>
            <a:r>
              <a:rPr lang="en-GB" dirty="0"/>
              <a:t>.</a:t>
            </a:r>
          </a:p>
          <a:p>
            <a:endParaRPr lang="en-GB" dirty="0"/>
          </a:p>
          <a:p>
            <a:r>
              <a:rPr lang="en-GB" dirty="0"/>
              <a:t>By 1848 had lost £20,000. Bought out by Ingram, who merged it with his </a:t>
            </a:r>
            <a:r>
              <a:rPr lang="en-GB" i="1" dirty="0"/>
              <a:t>Lady’s Newspaper </a:t>
            </a:r>
            <a:r>
              <a:rPr lang="en-GB" dirty="0"/>
              <a:t>(launched 1847).</a:t>
            </a:r>
          </a:p>
          <a:p>
            <a:pPr marL="36900" indent="0">
              <a:buNone/>
            </a:pPr>
            <a:endParaRPr lang="en-GB" dirty="0"/>
          </a:p>
          <a:p>
            <a:endParaRPr lang="en-GB" dirty="0"/>
          </a:p>
          <a:p>
            <a:pPr marL="36900" indent="0">
              <a:buNone/>
            </a:pPr>
            <a:endParaRPr lang="en-GB" dirty="0"/>
          </a:p>
        </p:txBody>
      </p:sp>
      <p:pic>
        <p:nvPicPr>
          <p:cNvPr id="4" name="Picture 3">
            <a:extLst>
              <a:ext uri="{FF2B5EF4-FFF2-40B4-BE49-F238E27FC236}">
                <a16:creationId xmlns:a16="http://schemas.microsoft.com/office/drawing/2014/main" id="{4462F616-E89F-4BDD-A632-787259C799D6}"/>
              </a:ext>
            </a:extLst>
          </p:cNvPr>
          <p:cNvPicPr>
            <a:picLocks noChangeAspect="1"/>
          </p:cNvPicPr>
          <p:nvPr/>
        </p:nvPicPr>
        <p:blipFill>
          <a:blip r:embed="rId3"/>
          <a:stretch>
            <a:fillRect/>
          </a:stretch>
        </p:blipFill>
        <p:spPr>
          <a:xfrm>
            <a:off x="7500178" y="105507"/>
            <a:ext cx="4553735" cy="6646985"/>
          </a:xfrm>
          <a:prstGeom prst="rect">
            <a:avLst/>
          </a:prstGeom>
        </p:spPr>
      </p:pic>
      <p:pic>
        <p:nvPicPr>
          <p:cNvPr id="5" name="Picture 4">
            <a:extLst>
              <a:ext uri="{FF2B5EF4-FFF2-40B4-BE49-F238E27FC236}">
                <a16:creationId xmlns:a16="http://schemas.microsoft.com/office/drawing/2014/main" id="{ACF41830-1CCC-4655-AC52-C9BB675214AA}"/>
              </a:ext>
            </a:extLst>
          </p:cNvPr>
          <p:cNvPicPr>
            <a:picLocks noChangeAspect="1"/>
          </p:cNvPicPr>
          <p:nvPr/>
        </p:nvPicPr>
        <p:blipFill>
          <a:blip r:embed="rId4"/>
          <a:stretch>
            <a:fillRect/>
          </a:stretch>
        </p:blipFill>
        <p:spPr>
          <a:xfrm>
            <a:off x="7500178" y="52752"/>
            <a:ext cx="4429054" cy="6752493"/>
          </a:xfrm>
          <a:prstGeom prst="rect">
            <a:avLst/>
          </a:prstGeom>
        </p:spPr>
      </p:pic>
      <p:pic>
        <p:nvPicPr>
          <p:cNvPr id="6" name="Picture 5">
            <a:extLst>
              <a:ext uri="{FF2B5EF4-FFF2-40B4-BE49-F238E27FC236}">
                <a16:creationId xmlns:a16="http://schemas.microsoft.com/office/drawing/2014/main" id="{D666FBDF-0D74-42A7-B228-5B6204EC60F3}"/>
              </a:ext>
            </a:extLst>
          </p:cNvPr>
          <p:cNvPicPr>
            <a:picLocks noChangeAspect="1"/>
          </p:cNvPicPr>
          <p:nvPr/>
        </p:nvPicPr>
        <p:blipFill>
          <a:blip r:embed="rId5"/>
          <a:stretch>
            <a:fillRect/>
          </a:stretch>
        </p:blipFill>
        <p:spPr>
          <a:xfrm>
            <a:off x="7317017" y="52752"/>
            <a:ext cx="4736896" cy="6805248"/>
          </a:xfrm>
          <a:prstGeom prst="rect">
            <a:avLst/>
          </a:prstGeom>
        </p:spPr>
      </p:pic>
      <p:pic>
        <p:nvPicPr>
          <p:cNvPr id="7" name="Picture 6">
            <a:extLst>
              <a:ext uri="{FF2B5EF4-FFF2-40B4-BE49-F238E27FC236}">
                <a16:creationId xmlns:a16="http://schemas.microsoft.com/office/drawing/2014/main" id="{7BD06B61-B44A-4B41-9436-961B66B61449}"/>
              </a:ext>
            </a:extLst>
          </p:cNvPr>
          <p:cNvPicPr>
            <a:picLocks noChangeAspect="1"/>
          </p:cNvPicPr>
          <p:nvPr/>
        </p:nvPicPr>
        <p:blipFill>
          <a:blip r:embed="rId6"/>
          <a:stretch>
            <a:fillRect/>
          </a:stretch>
        </p:blipFill>
        <p:spPr>
          <a:xfrm>
            <a:off x="1079853" y="5257410"/>
            <a:ext cx="5998949" cy="873760"/>
          </a:xfrm>
          <a:prstGeom prst="rect">
            <a:avLst/>
          </a:prstGeom>
        </p:spPr>
      </p:pic>
    </p:spTree>
    <p:extLst>
      <p:ext uri="{BB962C8B-B14F-4D97-AF65-F5344CB8AC3E}">
        <p14:creationId xmlns:p14="http://schemas.microsoft.com/office/powerpoint/2010/main" val="299687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1000"/>
                                        <p:tgtEl>
                                          <p:spTgt spid="3">
                                            <p:txEl>
                                              <p:pRg st="5" end="5"/>
                                            </p:txEl>
                                          </p:spTgt>
                                        </p:tgtEl>
                                      </p:cBhvr>
                                    </p:animEffect>
                                    <p:anim calcmode="lin" valueType="num">
                                      <p:cBhvr>
                                        <p:cTn id="2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AABD3E8-3772-4DA3-8D54-C8A051BBDAFA}"/>
              </a:ext>
            </a:extLst>
          </p:cNvPr>
          <p:cNvPicPr>
            <a:picLocks noChangeAspect="1"/>
          </p:cNvPicPr>
          <p:nvPr/>
        </p:nvPicPr>
        <p:blipFill>
          <a:blip r:embed="rId3"/>
          <a:stretch>
            <a:fillRect/>
          </a:stretch>
        </p:blipFill>
        <p:spPr>
          <a:xfrm>
            <a:off x="7274276" y="352975"/>
            <a:ext cx="4667250" cy="619125"/>
          </a:xfrm>
          <a:prstGeom prst="rect">
            <a:avLst/>
          </a:prstGeom>
        </p:spPr>
      </p:pic>
      <p:sp>
        <p:nvSpPr>
          <p:cNvPr id="2" name="Title 1">
            <a:extLst>
              <a:ext uri="{FF2B5EF4-FFF2-40B4-BE49-F238E27FC236}">
                <a16:creationId xmlns:a16="http://schemas.microsoft.com/office/drawing/2014/main" id="{7E33C60E-1F25-4282-A5A7-38E21EEA4B84}"/>
              </a:ext>
            </a:extLst>
          </p:cNvPr>
          <p:cNvSpPr>
            <a:spLocks noGrp="1"/>
          </p:cNvSpPr>
          <p:nvPr>
            <p:ph type="title"/>
          </p:nvPr>
        </p:nvSpPr>
        <p:spPr>
          <a:xfrm>
            <a:off x="46892" y="177313"/>
            <a:ext cx="4713282" cy="970450"/>
          </a:xfrm>
        </p:spPr>
        <p:txBody>
          <a:bodyPr/>
          <a:lstStyle/>
          <a:p>
            <a:r>
              <a:rPr lang="en-GB" dirty="0"/>
              <a:t>Retaliation</a:t>
            </a:r>
          </a:p>
        </p:txBody>
      </p:sp>
      <p:sp>
        <p:nvSpPr>
          <p:cNvPr id="3" name="Content Placeholder 2">
            <a:extLst>
              <a:ext uri="{FF2B5EF4-FFF2-40B4-BE49-F238E27FC236}">
                <a16:creationId xmlns:a16="http://schemas.microsoft.com/office/drawing/2014/main" id="{666B9E6C-DB51-4477-8770-8A6F28026A3D}"/>
              </a:ext>
            </a:extLst>
          </p:cNvPr>
          <p:cNvSpPr>
            <a:spLocks noGrp="1"/>
          </p:cNvSpPr>
          <p:nvPr>
            <p:ph idx="1"/>
          </p:nvPr>
        </p:nvSpPr>
        <p:spPr>
          <a:xfrm>
            <a:off x="913795" y="1732449"/>
            <a:ext cx="5721467" cy="766029"/>
          </a:xfrm>
        </p:spPr>
        <p:txBody>
          <a:bodyPr>
            <a:normAutofit/>
          </a:bodyPr>
          <a:lstStyle/>
          <a:p>
            <a:r>
              <a:rPr lang="en-GB" dirty="0"/>
              <a:t>Options for Ingram?</a:t>
            </a:r>
          </a:p>
          <a:p>
            <a:pPr marL="36900" indent="0">
              <a:buNone/>
            </a:pPr>
            <a:endParaRPr lang="en-GB" dirty="0"/>
          </a:p>
        </p:txBody>
      </p:sp>
      <p:pic>
        <p:nvPicPr>
          <p:cNvPr id="4" name="Picture 3">
            <a:extLst>
              <a:ext uri="{FF2B5EF4-FFF2-40B4-BE49-F238E27FC236}">
                <a16:creationId xmlns:a16="http://schemas.microsoft.com/office/drawing/2014/main" id="{6DEE5007-AF51-4060-BA2D-343F7D317E69}"/>
              </a:ext>
            </a:extLst>
          </p:cNvPr>
          <p:cNvPicPr>
            <a:picLocks noChangeAspect="1"/>
          </p:cNvPicPr>
          <p:nvPr/>
        </p:nvPicPr>
        <p:blipFill>
          <a:blip r:embed="rId4"/>
          <a:stretch>
            <a:fillRect/>
          </a:stretch>
        </p:blipFill>
        <p:spPr>
          <a:xfrm>
            <a:off x="480763" y="3167427"/>
            <a:ext cx="6295100" cy="1628043"/>
          </a:xfrm>
          <a:prstGeom prst="rect">
            <a:avLst/>
          </a:prstGeom>
        </p:spPr>
      </p:pic>
      <p:pic>
        <p:nvPicPr>
          <p:cNvPr id="5" name="Picture 4">
            <a:extLst>
              <a:ext uri="{FF2B5EF4-FFF2-40B4-BE49-F238E27FC236}">
                <a16:creationId xmlns:a16="http://schemas.microsoft.com/office/drawing/2014/main" id="{134860EA-5E4F-49B5-9C6B-38AE2EF9F74E}"/>
              </a:ext>
            </a:extLst>
          </p:cNvPr>
          <p:cNvPicPr>
            <a:picLocks noChangeAspect="1"/>
          </p:cNvPicPr>
          <p:nvPr/>
        </p:nvPicPr>
        <p:blipFill>
          <a:blip r:embed="rId5"/>
          <a:stretch>
            <a:fillRect/>
          </a:stretch>
        </p:blipFill>
        <p:spPr>
          <a:xfrm>
            <a:off x="7645751" y="1243012"/>
            <a:ext cx="4295775" cy="5476875"/>
          </a:xfrm>
          <a:prstGeom prst="rect">
            <a:avLst/>
          </a:prstGeom>
        </p:spPr>
      </p:pic>
      <p:pic>
        <p:nvPicPr>
          <p:cNvPr id="11" name="Picture 10">
            <a:extLst>
              <a:ext uri="{FF2B5EF4-FFF2-40B4-BE49-F238E27FC236}">
                <a16:creationId xmlns:a16="http://schemas.microsoft.com/office/drawing/2014/main" id="{45EEFDB1-284D-4ED4-AFEF-0340992196D4}"/>
              </a:ext>
            </a:extLst>
          </p:cNvPr>
          <p:cNvPicPr>
            <a:picLocks noChangeAspect="1"/>
          </p:cNvPicPr>
          <p:nvPr/>
        </p:nvPicPr>
        <p:blipFill>
          <a:blip r:embed="rId6"/>
          <a:stretch>
            <a:fillRect/>
          </a:stretch>
        </p:blipFill>
        <p:spPr>
          <a:xfrm>
            <a:off x="7274276" y="38100"/>
            <a:ext cx="4791075" cy="6819900"/>
          </a:xfrm>
          <a:prstGeom prst="rect">
            <a:avLst/>
          </a:prstGeom>
        </p:spPr>
      </p:pic>
    </p:spTree>
    <p:extLst>
      <p:ext uri="{BB962C8B-B14F-4D97-AF65-F5344CB8AC3E}">
        <p14:creationId xmlns:p14="http://schemas.microsoft.com/office/powerpoint/2010/main" val="333401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C60E-1F25-4282-A5A7-38E21EEA4B84}"/>
              </a:ext>
            </a:extLst>
          </p:cNvPr>
          <p:cNvSpPr>
            <a:spLocks noGrp="1"/>
          </p:cNvSpPr>
          <p:nvPr>
            <p:ph type="title"/>
          </p:nvPr>
        </p:nvSpPr>
        <p:spPr>
          <a:xfrm>
            <a:off x="831733" y="335026"/>
            <a:ext cx="10353762" cy="970450"/>
          </a:xfrm>
        </p:spPr>
        <p:txBody>
          <a:bodyPr/>
          <a:lstStyle/>
          <a:p>
            <a:r>
              <a:rPr lang="en-GB" dirty="0"/>
              <a:t>Retaliation</a:t>
            </a:r>
          </a:p>
        </p:txBody>
      </p:sp>
      <p:pic>
        <p:nvPicPr>
          <p:cNvPr id="7" name="Picture 6">
            <a:extLst>
              <a:ext uri="{FF2B5EF4-FFF2-40B4-BE49-F238E27FC236}">
                <a16:creationId xmlns:a16="http://schemas.microsoft.com/office/drawing/2014/main" id="{40F24632-26F2-4AC9-9250-714E87872B59}"/>
              </a:ext>
            </a:extLst>
          </p:cNvPr>
          <p:cNvPicPr>
            <a:picLocks noChangeAspect="1"/>
          </p:cNvPicPr>
          <p:nvPr/>
        </p:nvPicPr>
        <p:blipFill>
          <a:blip r:embed="rId3"/>
          <a:stretch>
            <a:fillRect/>
          </a:stretch>
        </p:blipFill>
        <p:spPr>
          <a:xfrm>
            <a:off x="613997" y="3241066"/>
            <a:ext cx="4305300" cy="2600325"/>
          </a:xfrm>
          <a:prstGeom prst="rect">
            <a:avLst/>
          </a:prstGeom>
        </p:spPr>
      </p:pic>
      <p:pic>
        <p:nvPicPr>
          <p:cNvPr id="8" name="Picture 7">
            <a:extLst>
              <a:ext uri="{FF2B5EF4-FFF2-40B4-BE49-F238E27FC236}">
                <a16:creationId xmlns:a16="http://schemas.microsoft.com/office/drawing/2014/main" id="{186CDD4D-72B2-4151-8C1D-22D87B5A90CF}"/>
              </a:ext>
            </a:extLst>
          </p:cNvPr>
          <p:cNvPicPr>
            <a:picLocks noChangeAspect="1"/>
          </p:cNvPicPr>
          <p:nvPr/>
        </p:nvPicPr>
        <p:blipFill>
          <a:blip r:embed="rId4"/>
          <a:stretch>
            <a:fillRect/>
          </a:stretch>
        </p:blipFill>
        <p:spPr>
          <a:xfrm>
            <a:off x="1440618" y="1307223"/>
            <a:ext cx="8858250" cy="1047750"/>
          </a:xfrm>
          <a:prstGeom prst="rect">
            <a:avLst/>
          </a:prstGeom>
        </p:spPr>
      </p:pic>
      <p:pic>
        <p:nvPicPr>
          <p:cNvPr id="9" name="Picture 8">
            <a:extLst>
              <a:ext uri="{FF2B5EF4-FFF2-40B4-BE49-F238E27FC236}">
                <a16:creationId xmlns:a16="http://schemas.microsoft.com/office/drawing/2014/main" id="{E268DED2-1300-4A35-A3C8-9E840A2E3D87}"/>
              </a:ext>
            </a:extLst>
          </p:cNvPr>
          <p:cNvPicPr>
            <a:picLocks noChangeAspect="1"/>
          </p:cNvPicPr>
          <p:nvPr/>
        </p:nvPicPr>
        <p:blipFill>
          <a:blip r:embed="rId5"/>
          <a:stretch>
            <a:fillRect/>
          </a:stretch>
        </p:blipFill>
        <p:spPr>
          <a:xfrm>
            <a:off x="2363937" y="1596995"/>
            <a:ext cx="6629400" cy="676275"/>
          </a:xfrm>
          <a:prstGeom prst="rect">
            <a:avLst/>
          </a:prstGeom>
        </p:spPr>
      </p:pic>
      <p:pic>
        <p:nvPicPr>
          <p:cNvPr id="10" name="Picture 9">
            <a:extLst>
              <a:ext uri="{FF2B5EF4-FFF2-40B4-BE49-F238E27FC236}">
                <a16:creationId xmlns:a16="http://schemas.microsoft.com/office/drawing/2014/main" id="{ACB993FA-1DE5-41C1-B02D-A70C824EF6FD}"/>
              </a:ext>
            </a:extLst>
          </p:cNvPr>
          <p:cNvPicPr>
            <a:picLocks noChangeAspect="1"/>
          </p:cNvPicPr>
          <p:nvPr/>
        </p:nvPicPr>
        <p:blipFill>
          <a:blip r:embed="rId6"/>
          <a:stretch>
            <a:fillRect/>
          </a:stretch>
        </p:blipFill>
        <p:spPr>
          <a:xfrm>
            <a:off x="5869743" y="3193566"/>
            <a:ext cx="5600700" cy="2943225"/>
          </a:xfrm>
          <a:prstGeom prst="rect">
            <a:avLst/>
          </a:prstGeom>
        </p:spPr>
      </p:pic>
      <p:pic>
        <p:nvPicPr>
          <p:cNvPr id="13" name="Picture 12">
            <a:extLst>
              <a:ext uri="{FF2B5EF4-FFF2-40B4-BE49-F238E27FC236}">
                <a16:creationId xmlns:a16="http://schemas.microsoft.com/office/drawing/2014/main" id="{B959116C-F461-43E2-A810-BAA144C401A6}"/>
              </a:ext>
            </a:extLst>
          </p:cNvPr>
          <p:cNvPicPr>
            <a:picLocks noChangeAspect="1"/>
          </p:cNvPicPr>
          <p:nvPr/>
        </p:nvPicPr>
        <p:blipFill>
          <a:blip r:embed="rId7"/>
          <a:stretch>
            <a:fillRect/>
          </a:stretch>
        </p:blipFill>
        <p:spPr>
          <a:xfrm>
            <a:off x="404155" y="3282432"/>
            <a:ext cx="11173848" cy="2828822"/>
          </a:xfrm>
          <a:prstGeom prst="rect">
            <a:avLst/>
          </a:prstGeom>
        </p:spPr>
      </p:pic>
    </p:spTree>
    <p:extLst>
      <p:ext uri="{BB962C8B-B14F-4D97-AF65-F5344CB8AC3E}">
        <p14:creationId xmlns:p14="http://schemas.microsoft.com/office/powerpoint/2010/main" val="289738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9C3A2-1AE1-489F-A884-ED6F0E660075}"/>
              </a:ext>
            </a:extLst>
          </p:cNvPr>
          <p:cNvSpPr>
            <a:spLocks noGrp="1"/>
          </p:cNvSpPr>
          <p:nvPr>
            <p:ph type="title"/>
          </p:nvPr>
        </p:nvSpPr>
        <p:spPr>
          <a:xfrm>
            <a:off x="919119" y="293077"/>
            <a:ext cx="10353762" cy="970450"/>
          </a:xfrm>
        </p:spPr>
        <p:txBody>
          <a:bodyPr/>
          <a:lstStyle/>
          <a:p>
            <a:r>
              <a:rPr lang="en-GB" dirty="0"/>
              <a:t>Allegation</a:t>
            </a:r>
          </a:p>
        </p:txBody>
      </p:sp>
      <p:pic>
        <p:nvPicPr>
          <p:cNvPr id="4" name="Picture 3">
            <a:extLst>
              <a:ext uri="{FF2B5EF4-FFF2-40B4-BE49-F238E27FC236}">
                <a16:creationId xmlns:a16="http://schemas.microsoft.com/office/drawing/2014/main" id="{A53DF062-3B7E-417D-807A-943F051BE8F4}"/>
              </a:ext>
            </a:extLst>
          </p:cNvPr>
          <p:cNvPicPr>
            <a:picLocks noChangeAspect="1"/>
          </p:cNvPicPr>
          <p:nvPr/>
        </p:nvPicPr>
        <p:blipFill>
          <a:blip r:embed="rId3"/>
          <a:stretch>
            <a:fillRect/>
          </a:stretch>
        </p:blipFill>
        <p:spPr>
          <a:xfrm>
            <a:off x="1346480" y="1263527"/>
            <a:ext cx="8454013" cy="3510565"/>
          </a:xfrm>
          <a:prstGeom prst="rect">
            <a:avLst/>
          </a:prstGeom>
        </p:spPr>
      </p:pic>
      <p:pic>
        <p:nvPicPr>
          <p:cNvPr id="5" name="Picture 4">
            <a:extLst>
              <a:ext uri="{FF2B5EF4-FFF2-40B4-BE49-F238E27FC236}">
                <a16:creationId xmlns:a16="http://schemas.microsoft.com/office/drawing/2014/main" id="{E1822C63-48AA-4F6D-B5CF-39D13F8E3A01}"/>
              </a:ext>
            </a:extLst>
          </p:cNvPr>
          <p:cNvPicPr>
            <a:picLocks noChangeAspect="1"/>
          </p:cNvPicPr>
          <p:nvPr/>
        </p:nvPicPr>
        <p:blipFill>
          <a:blip r:embed="rId4"/>
          <a:stretch>
            <a:fillRect/>
          </a:stretch>
        </p:blipFill>
        <p:spPr>
          <a:xfrm>
            <a:off x="1346480" y="4677259"/>
            <a:ext cx="8454012" cy="1911343"/>
          </a:xfrm>
          <a:prstGeom prst="rect">
            <a:avLst/>
          </a:prstGeom>
        </p:spPr>
      </p:pic>
    </p:spTree>
    <p:extLst>
      <p:ext uri="{BB962C8B-B14F-4D97-AF65-F5344CB8AC3E}">
        <p14:creationId xmlns:p14="http://schemas.microsoft.com/office/powerpoint/2010/main" val="165789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4E69-282B-4134-93C9-CF92055531FC}"/>
              </a:ext>
            </a:extLst>
          </p:cNvPr>
          <p:cNvSpPr>
            <a:spLocks noGrp="1"/>
          </p:cNvSpPr>
          <p:nvPr>
            <p:ph type="title"/>
          </p:nvPr>
        </p:nvSpPr>
        <p:spPr>
          <a:xfrm>
            <a:off x="919118" y="237026"/>
            <a:ext cx="10353762" cy="970450"/>
          </a:xfrm>
        </p:spPr>
        <p:txBody>
          <a:bodyPr/>
          <a:lstStyle/>
          <a:p>
            <a:r>
              <a:rPr lang="en-GB" dirty="0"/>
              <a:t>Analysis</a:t>
            </a:r>
          </a:p>
        </p:txBody>
      </p:sp>
      <p:pic>
        <p:nvPicPr>
          <p:cNvPr id="3" name="Picture 2">
            <a:extLst>
              <a:ext uri="{FF2B5EF4-FFF2-40B4-BE49-F238E27FC236}">
                <a16:creationId xmlns:a16="http://schemas.microsoft.com/office/drawing/2014/main" id="{9BBD9394-9E0A-4847-8AAA-31D01736AC6E}"/>
              </a:ext>
            </a:extLst>
          </p:cNvPr>
          <p:cNvPicPr>
            <a:picLocks noChangeAspect="1"/>
          </p:cNvPicPr>
          <p:nvPr/>
        </p:nvPicPr>
        <p:blipFill>
          <a:blip r:embed="rId3"/>
          <a:stretch>
            <a:fillRect/>
          </a:stretch>
        </p:blipFill>
        <p:spPr>
          <a:xfrm>
            <a:off x="0" y="0"/>
            <a:ext cx="4774790" cy="6858000"/>
          </a:xfrm>
          <a:prstGeom prst="rect">
            <a:avLst/>
          </a:prstGeom>
        </p:spPr>
      </p:pic>
      <p:pic>
        <p:nvPicPr>
          <p:cNvPr id="6" name="Picture 5">
            <a:extLst>
              <a:ext uri="{FF2B5EF4-FFF2-40B4-BE49-F238E27FC236}">
                <a16:creationId xmlns:a16="http://schemas.microsoft.com/office/drawing/2014/main" id="{95E32DC1-5B0A-4A5A-BEF6-AB4D044710C0}"/>
              </a:ext>
            </a:extLst>
          </p:cNvPr>
          <p:cNvPicPr>
            <a:picLocks noChangeAspect="1"/>
          </p:cNvPicPr>
          <p:nvPr/>
        </p:nvPicPr>
        <p:blipFill>
          <a:blip r:embed="rId4"/>
          <a:stretch>
            <a:fillRect/>
          </a:stretch>
        </p:blipFill>
        <p:spPr>
          <a:xfrm>
            <a:off x="7326195" y="36609"/>
            <a:ext cx="4865803" cy="6821392"/>
          </a:xfrm>
          <a:prstGeom prst="rect">
            <a:avLst/>
          </a:prstGeom>
        </p:spPr>
      </p:pic>
      <p:pic>
        <p:nvPicPr>
          <p:cNvPr id="5" name="Picture 2" descr="https://www.oxforddnb.com/doc/searchableMedia/odnb-9780198614128-e-1000918-graphic-1-full.jpg">
            <a:extLst>
              <a:ext uri="{FF2B5EF4-FFF2-40B4-BE49-F238E27FC236}">
                <a16:creationId xmlns:a16="http://schemas.microsoft.com/office/drawing/2014/main" id="{5CD62E7C-1B0A-45F2-BF63-A91EDB303E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7517" y="1207476"/>
            <a:ext cx="1128678" cy="1681729"/>
          </a:xfrm>
          <a:prstGeom prst="rect">
            <a:avLst/>
          </a:prstGeom>
          <a:noFill/>
          <a:effectLst>
            <a:outerShdw blurRad="25400" dir="17880000">
              <a:srgbClr val="000000">
                <a:alpha val="46000"/>
              </a:srgbClr>
            </a:outerShdw>
          </a:effectLst>
          <a:extLst>
            <a:ext uri="{909E8E84-426E-40DD-AFC4-6F175D3DCCD1}">
              <a14:hiddenFill xmlns:a14="http://schemas.microsoft.com/office/drawing/2010/main">
                <a:solidFill>
                  <a:srgbClr val="FFFFFF"/>
                </a:solidFill>
              </a14:hiddenFill>
            </a:ext>
          </a:extLst>
        </p:spPr>
      </p:pic>
      <p:pic>
        <p:nvPicPr>
          <p:cNvPr id="7" name="Content Placeholder 5">
            <a:extLst>
              <a:ext uri="{FF2B5EF4-FFF2-40B4-BE49-F238E27FC236}">
                <a16:creationId xmlns:a16="http://schemas.microsoft.com/office/drawing/2014/main" id="{E98B9F6F-63C6-4211-B4CC-CF6CB85871F2}"/>
              </a:ext>
            </a:extLst>
          </p:cNvPr>
          <p:cNvPicPr>
            <a:picLocks noChangeAspect="1"/>
          </p:cNvPicPr>
          <p:nvPr/>
        </p:nvPicPr>
        <p:blipFill>
          <a:blip r:embed="rId6"/>
          <a:stretch>
            <a:fillRect/>
          </a:stretch>
        </p:blipFill>
        <p:spPr>
          <a:xfrm>
            <a:off x="4794374" y="2166343"/>
            <a:ext cx="1256118" cy="1681729"/>
          </a:xfrm>
          <a:prstGeom prst="rect">
            <a:avLst/>
          </a:prstGeom>
          <a:effectLst>
            <a:outerShdw blurRad="25400" dir="17880000">
              <a:srgbClr val="000000">
                <a:alpha val="46000"/>
              </a:srgbClr>
            </a:outerShdw>
          </a:effectLst>
        </p:spPr>
      </p:pic>
      <p:sp>
        <p:nvSpPr>
          <p:cNvPr id="4" name="TextBox 3">
            <a:extLst>
              <a:ext uri="{FF2B5EF4-FFF2-40B4-BE49-F238E27FC236}">
                <a16:creationId xmlns:a16="http://schemas.microsoft.com/office/drawing/2014/main" id="{571E6707-4ADD-4378-B299-5BEAEDC453B5}"/>
              </a:ext>
            </a:extLst>
          </p:cNvPr>
          <p:cNvSpPr txBox="1"/>
          <p:nvPr/>
        </p:nvSpPr>
        <p:spPr>
          <a:xfrm>
            <a:off x="4774790" y="3848072"/>
            <a:ext cx="947137" cy="369332"/>
          </a:xfrm>
          <a:prstGeom prst="rect">
            <a:avLst/>
          </a:prstGeom>
          <a:noFill/>
        </p:spPr>
        <p:txBody>
          <a:bodyPr wrap="square" rtlCol="0">
            <a:spAutoFit/>
          </a:bodyPr>
          <a:lstStyle/>
          <a:p>
            <a:r>
              <a:rPr lang="en-GB" dirty="0"/>
              <a:t>Ingram</a:t>
            </a:r>
          </a:p>
        </p:txBody>
      </p:sp>
      <p:sp>
        <p:nvSpPr>
          <p:cNvPr id="8" name="TextBox 7">
            <a:extLst>
              <a:ext uri="{FF2B5EF4-FFF2-40B4-BE49-F238E27FC236}">
                <a16:creationId xmlns:a16="http://schemas.microsoft.com/office/drawing/2014/main" id="{E455B6EA-FBC6-4779-8E64-14D1A24626A1}"/>
              </a:ext>
            </a:extLst>
          </p:cNvPr>
          <p:cNvSpPr txBox="1"/>
          <p:nvPr/>
        </p:nvSpPr>
        <p:spPr>
          <a:xfrm>
            <a:off x="6197517" y="3007207"/>
            <a:ext cx="1230196" cy="369332"/>
          </a:xfrm>
          <a:prstGeom prst="rect">
            <a:avLst/>
          </a:prstGeom>
          <a:noFill/>
        </p:spPr>
        <p:txBody>
          <a:bodyPr wrap="square" rtlCol="0">
            <a:spAutoFit/>
          </a:bodyPr>
          <a:lstStyle/>
          <a:p>
            <a:r>
              <a:rPr lang="en-GB" dirty="0" err="1"/>
              <a:t>Vizetelly</a:t>
            </a:r>
            <a:endParaRPr lang="en-GB" dirty="0"/>
          </a:p>
        </p:txBody>
      </p:sp>
    </p:spTree>
    <p:extLst>
      <p:ext uri="{BB962C8B-B14F-4D97-AF65-F5344CB8AC3E}">
        <p14:creationId xmlns:p14="http://schemas.microsoft.com/office/powerpoint/2010/main" val="411473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AD612C-6A74-41CA-A41B-3E1BD046F1BD}"/>
              </a:ext>
            </a:extLst>
          </p:cNvPr>
          <p:cNvPicPr/>
          <p:nvPr/>
        </p:nvPicPr>
        <p:blipFill>
          <a:blip r:embed="rId3"/>
          <a:stretch>
            <a:fillRect/>
          </a:stretch>
        </p:blipFill>
        <p:spPr>
          <a:xfrm>
            <a:off x="6175628" y="303096"/>
            <a:ext cx="4690201" cy="6383948"/>
          </a:xfrm>
          <a:prstGeom prst="rect">
            <a:avLst/>
          </a:prstGeom>
          <a:ln>
            <a:solidFill>
              <a:schemeClr val="tx1"/>
            </a:solidFill>
          </a:ln>
        </p:spPr>
      </p:pic>
      <p:pic>
        <p:nvPicPr>
          <p:cNvPr id="5" name="Picture 4">
            <a:extLst>
              <a:ext uri="{FF2B5EF4-FFF2-40B4-BE49-F238E27FC236}">
                <a16:creationId xmlns:a16="http://schemas.microsoft.com/office/drawing/2014/main" id="{E10BB372-C589-4297-A754-603C95ACCD34}"/>
              </a:ext>
            </a:extLst>
          </p:cNvPr>
          <p:cNvPicPr/>
          <p:nvPr/>
        </p:nvPicPr>
        <p:blipFill>
          <a:blip r:embed="rId4"/>
          <a:stretch>
            <a:fillRect/>
          </a:stretch>
        </p:blipFill>
        <p:spPr>
          <a:xfrm>
            <a:off x="1638314" y="303096"/>
            <a:ext cx="4457686" cy="6383948"/>
          </a:xfrm>
          <a:prstGeom prst="rect">
            <a:avLst/>
          </a:prstGeom>
          <a:ln w="12700">
            <a:solidFill>
              <a:schemeClr val="tx1"/>
            </a:solidFill>
          </a:ln>
        </p:spPr>
      </p:pic>
      <p:pic>
        <p:nvPicPr>
          <p:cNvPr id="6" name="Picture 5">
            <a:extLst>
              <a:ext uri="{FF2B5EF4-FFF2-40B4-BE49-F238E27FC236}">
                <a16:creationId xmlns:a16="http://schemas.microsoft.com/office/drawing/2014/main" id="{FF2C96FD-61C3-4442-AEC8-047BAEE6985E}"/>
              </a:ext>
            </a:extLst>
          </p:cNvPr>
          <p:cNvPicPr/>
          <p:nvPr/>
        </p:nvPicPr>
        <p:blipFill>
          <a:blip r:embed="rId5"/>
          <a:stretch>
            <a:fillRect/>
          </a:stretch>
        </p:blipFill>
        <p:spPr>
          <a:xfrm>
            <a:off x="1638313" y="303096"/>
            <a:ext cx="4457686" cy="6383948"/>
          </a:xfrm>
          <a:prstGeom prst="rect">
            <a:avLst/>
          </a:prstGeom>
        </p:spPr>
      </p:pic>
      <p:pic>
        <p:nvPicPr>
          <p:cNvPr id="7" name="Picture 6">
            <a:extLst>
              <a:ext uri="{FF2B5EF4-FFF2-40B4-BE49-F238E27FC236}">
                <a16:creationId xmlns:a16="http://schemas.microsoft.com/office/drawing/2014/main" id="{438291E1-2D74-41D5-916F-CB13B84C6F0C}"/>
              </a:ext>
            </a:extLst>
          </p:cNvPr>
          <p:cNvPicPr/>
          <p:nvPr/>
        </p:nvPicPr>
        <p:blipFill>
          <a:blip r:embed="rId6"/>
          <a:stretch>
            <a:fillRect/>
          </a:stretch>
        </p:blipFill>
        <p:spPr>
          <a:xfrm>
            <a:off x="6175627" y="303096"/>
            <a:ext cx="4690201" cy="6289034"/>
          </a:xfrm>
          <a:prstGeom prst="rect">
            <a:avLst/>
          </a:prstGeom>
        </p:spPr>
      </p:pic>
      <p:pic>
        <p:nvPicPr>
          <p:cNvPr id="8" name="Picture 7">
            <a:extLst>
              <a:ext uri="{FF2B5EF4-FFF2-40B4-BE49-F238E27FC236}">
                <a16:creationId xmlns:a16="http://schemas.microsoft.com/office/drawing/2014/main" id="{7799CF87-BF0C-4A43-8422-AF9E239C96E9}"/>
              </a:ext>
            </a:extLst>
          </p:cNvPr>
          <p:cNvPicPr/>
          <p:nvPr/>
        </p:nvPicPr>
        <p:blipFill>
          <a:blip r:embed="rId7"/>
          <a:stretch>
            <a:fillRect/>
          </a:stretch>
        </p:blipFill>
        <p:spPr>
          <a:xfrm>
            <a:off x="6175627" y="303096"/>
            <a:ext cx="4690201" cy="6383948"/>
          </a:xfrm>
          <a:prstGeom prst="rect">
            <a:avLst/>
          </a:prstGeom>
        </p:spPr>
      </p:pic>
      <p:pic>
        <p:nvPicPr>
          <p:cNvPr id="9" name="Picture 8">
            <a:extLst>
              <a:ext uri="{FF2B5EF4-FFF2-40B4-BE49-F238E27FC236}">
                <a16:creationId xmlns:a16="http://schemas.microsoft.com/office/drawing/2014/main" id="{1FD9AFA1-4146-402A-945E-2117A7B764AD}"/>
              </a:ext>
            </a:extLst>
          </p:cNvPr>
          <p:cNvPicPr/>
          <p:nvPr/>
        </p:nvPicPr>
        <p:blipFill>
          <a:blip r:embed="rId8"/>
          <a:stretch>
            <a:fillRect/>
          </a:stretch>
        </p:blipFill>
        <p:spPr>
          <a:xfrm>
            <a:off x="1638309" y="303096"/>
            <a:ext cx="4457686" cy="6289034"/>
          </a:xfrm>
          <a:prstGeom prst="rect">
            <a:avLst/>
          </a:prstGeom>
        </p:spPr>
      </p:pic>
      <p:pic>
        <p:nvPicPr>
          <p:cNvPr id="10" name="Picture 9">
            <a:extLst>
              <a:ext uri="{FF2B5EF4-FFF2-40B4-BE49-F238E27FC236}">
                <a16:creationId xmlns:a16="http://schemas.microsoft.com/office/drawing/2014/main" id="{82DD0E31-3F4F-4EB9-BE87-03211F606B48}"/>
              </a:ext>
            </a:extLst>
          </p:cNvPr>
          <p:cNvPicPr/>
          <p:nvPr/>
        </p:nvPicPr>
        <p:blipFill>
          <a:blip r:embed="rId9"/>
          <a:stretch>
            <a:fillRect/>
          </a:stretch>
        </p:blipFill>
        <p:spPr>
          <a:xfrm>
            <a:off x="6175628" y="350553"/>
            <a:ext cx="4690200" cy="6383948"/>
          </a:xfrm>
          <a:prstGeom prst="rect">
            <a:avLst/>
          </a:prstGeom>
        </p:spPr>
      </p:pic>
      <p:pic>
        <p:nvPicPr>
          <p:cNvPr id="11" name="Picture 10">
            <a:extLst>
              <a:ext uri="{FF2B5EF4-FFF2-40B4-BE49-F238E27FC236}">
                <a16:creationId xmlns:a16="http://schemas.microsoft.com/office/drawing/2014/main" id="{EED472BD-5912-4C1E-A579-3FB11BBDEF0A}"/>
              </a:ext>
            </a:extLst>
          </p:cNvPr>
          <p:cNvPicPr/>
          <p:nvPr/>
        </p:nvPicPr>
        <p:blipFill>
          <a:blip r:embed="rId10"/>
          <a:stretch>
            <a:fillRect/>
          </a:stretch>
        </p:blipFill>
        <p:spPr>
          <a:xfrm>
            <a:off x="1638305" y="350553"/>
            <a:ext cx="4457686" cy="6289034"/>
          </a:xfrm>
          <a:prstGeom prst="rect">
            <a:avLst/>
          </a:prstGeom>
        </p:spPr>
      </p:pic>
      <p:pic>
        <p:nvPicPr>
          <p:cNvPr id="12" name="Content Placeholder 5">
            <a:extLst>
              <a:ext uri="{FF2B5EF4-FFF2-40B4-BE49-F238E27FC236}">
                <a16:creationId xmlns:a16="http://schemas.microsoft.com/office/drawing/2014/main" id="{05EF2BE6-F49A-4C84-ACA8-A7768972CFFC}"/>
              </a:ext>
            </a:extLst>
          </p:cNvPr>
          <p:cNvPicPr>
            <a:picLocks noChangeAspect="1"/>
          </p:cNvPicPr>
          <p:nvPr/>
        </p:nvPicPr>
        <p:blipFill>
          <a:blip r:embed="rId11"/>
          <a:stretch>
            <a:fillRect/>
          </a:stretch>
        </p:blipFill>
        <p:spPr>
          <a:xfrm>
            <a:off x="194657" y="303096"/>
            <a:ext cx="1256118" cy="1681729"/>
          </a:xfrm>
          <a:prstGeom prst="rect">
            <a:avLst/>
          </a:prstGeom>
          <a:effectLst>
            <a:outerShdw blurRad="25400" dir="17880000">
              <a:srgbClr val="000000">
                <a:alpha val="46000"/>
              </a:srgbClr>
            </a:outerShdw>
          </a:effectLst>
        </p:spPr>
      </p:pic>
      <p:sp>
        <p:nvSpPr>
          <p:cNvPr id="13" name="TextBox 12">
            <a:extLst>
              <a:ext uri="{FF2B5EF4-FFF2-40B4-BE49-F238E27FC236}">
                <a16:creationId xmlns:a16="http://schemas.microsoft.com/office/drawing/2014/main" id="{A6BE84FF-EA1D-4BA0-A42F-46B0FD6D0A11}"/>
              </a:ext>
            </a:extLst>
          </p:cNvPr>
          <p:cNvSpPr txBox="1"/>
          <p:nvPr/>
        </p:nvSpPr>
        <p:spPr>
          <a:xfrm>
            <a:off x="194657" y="1984825"/>
            <a:ext cx="947137" cy="369332"/>
          </a:xfrm>
          <a:prstGeom prst="rect">
            <a:avLst/>
          </a:prstGeom>
          <a:noFill/>
        </p:spPr>
        <p:txBody>
          <a:bodyPr wrap="square" rtlCol="0">
            <a:spAutoFit/>
          </a:bodyPr>
          <a:lstStyle/>
          <a:p>
            <a:r>
              <a:rPr lang="en-GB" dirty="0"/>
              <a:t>Ingram</a:t>
            </a:r>
          </a:p>
        </p:txBody>
      </p:sp>
      <p:pic>
        <p:nvPicPr>
          <p:cNvPr id="14" name="Picture 2" descr="https://www.oxforddnb.com/doc/searchableMedia/odnb-9780198614128-e-1000918-graphic-1-full.jpg">
            <a:extLst>
              <a:ext uri="{FF2B5EF4-FFF2-40B4-BE49-F238E27FC236}">
                <a16:creationId xmlns:a16="http://schemas.microsoft.com/office/drawing/2014/main" id="{74C28C40-5153-4CC9-B4C5-4214E8FF7A0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945456" y="303096"/>
            <a:ext cx="1128678" cy="1681729"/>
          </a:xfrm>
          <a:prstGeom prst="rect">
            <a:avLst/>
          </a:prstGeom>
          <a:noFill/>
          <a:effectLst>
            <a:outerShdw blurRad="25400" dir="17880000">
              <a:srgbClr val="000000">
                <a:alpha val="46000"/>
              </a:srgbClr>
            </a:out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666FF79-FDCE-4901-84B4-A5C06E1AE6CB}"/>
              </a:ext>
            </a:extLst>
          </p:cNvPr>
          <p:cNvSpPr txBox="1"/>
          <p:nvPr/>
        </p:nvSpPr>
        <p:spPr>
          <a:xfrm>
            <a:off x="10945456" y="1984825"/>
            <a:ext cx="1230196" cy="369332"/>
          </a:xfrm>
          <a:prstGeom prst="rect">
            <a:avLst/>
          </a:prstGeom>
          <a:noFill/>
        </p:spPr>
        <p:txBody>
          <a:bodyPr wrap="square" rtlCol="0">
            <a:spAutoFit/>
          </a:bodyPr>
          <a:lstStyle/>
          <a:p>
            <a:r>
              <a:rPr lang="en-GB" dirty="0" err="1"/>
              <a:t>Vizetelly</a:t>
            </a:r>
            <a:endParaRPr lang="en-GB" dirty="0"/>
          </a:p>
        </p:txBody>
      </p:sp>
    </p:spTree>
    <p:extLst>
      <p:ext uri="{BB962C8B-B14F-4D97-AF65-F5344CB8AC3E}">
        <p14:creationId xmlns:p14="http://schemas.microsoft.com/office/powerpoint/2010/main" val="11833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55C3-A368-4186-BEC1-458371F207AB}"/>
              </a:ext>
            </a:extLst>
          </p:cNvPr>
          <p:cNvSpPr>
            <a:spLocks noGrp="1"/>
          </p:cNvSpPr>
          <p:nvPr>
            <p:ph type="title"/>
          </p:nvPr>
        </p:nvSpPr>
        <p:spPr>
          <a:xfrm>
            <a:off x="1265488" y="268406"/>
            <a:ext cx="10353762" cy="970450"/>
          </a:xfrm>
        </p:spPr>
        <p:txBody>
          <a:bodyPr/>
          <a:lstStyle/>
          <a:p>
            <a:r>
              <a:rPr lang="en-GB" dirty="0"/>
              <a:t>Riposte</a:t>
            </a:r>
          </a:p>
        </p:txBody>
      </p:sp>
      <p:pic>
        <p:nvPicPr>
          <p:cNvPr id="4" name="Picture 3">
            <a:extLst>
              <a:ext uri="{FF2B5EF4-FFF2-40B4-BE49-F238E27FC236}">
                <a16:creationId xmlns:a16="http://schemas.microsoft.com/office/drawing/2014/main" id="{7E8AECE5-7117-48B4-BFBF-14CE82B6C049}"/>
              </a:ext>
            </a:extLst>
          </p:cNvPr>
          <p:cNvPicPr>
            <a:picLocks noChangeAspect="1"/>
          </p:cNvPicPr>
          <p:nvPr/>
        </p:nvPicPr>
        <p:blipFill>
          <a:blip r:embed="rId3"/>
          <a:stretch>
            <a:fillRect/>
          </a:stretch>
        </p:blipFill>
        <p:spPr>
          <a:xfrm>
            <a:off x="261812" y="154115"/>
            <a:ext cx="2657233" cy="6549769"/>
          </a:xfrm>
          <a:prstGeom prst="rect">
            <a:avLst/>
          </a:prstGeom>
        </p:spPr>
      </p:pic>
      <p:pic>
        <p:nvPicPr>
          <p:cNvPr id="7" name="Content Placeholder 5">
            <a:extLst>
              <a:ext uri="{FF2B5EF4-FFF2-40B4-BE49-F238E27FC236}">
                <a16:creationId xmlns:a16="http://schemas.microsoft.com/office/drawing/2014/main" id="{F40135DB-4CEC-4562-AB4C-E267E2AB0EAF}"/>
              </a:ext>
            </a:extLst>
          </p:cNvPr>
          <p:cNvPicPr>
            <a:picLocks noChangeAspect="1"/>
          </p:cNvPicPr>
          <p:nvPr/>
        </p:nvPicPr>
        <p:blipFill>
          <a:blip r:embed="rId4"/>
          <a:stretch>
            <a:fillRect/>
          </a:stretch>
        </p:blipFill>
        <p:spPr>
          <a:xfrm>
            <a:off x="8309081" y="1238856"/>
            <a:ext cx="3621107" cy="4848049"/>
          </a:xfrm>
          <a:prstGeom prst="rect">
            <a:avLst/>
          </a:prstGeom>
          <a:effectLst>
            <a:outerShdw blurRad="25400" dir="17880000">
              <a:srgbClr val="000000">
                <a:alpha val="46000"/>
              </a:srgbClr>
            </a:outerShdw>
          </a:effectLst>
        </p:spPr>
      </p:pic>
      <p:pic>
        <p:nvPicPr>
          <p:cNvPr id="6" name="Content Placeholder 3">
            <a:extLst>
              <a:ext uri="{FF2B5EF4-FFF2-40B4-BE49-F238E27FC236}">
                <a16:creationId xmlns:a16="http://schemas.microsoft.com/office/drawing/2014/main" id="{AEF84838-F1CC-404B-BFE6-E9C9EA22A2F4}"/>
              </a:ext>
            </a:extLst>
          </p:cNvPr>
          <p:cNvPicPr>
            <a:picLocks noGrp="1" noChangeAspect="1"/>
          </p:cNvPicPr>
          <p:nvPr>
            <p:ph idx="1"/>
          </p:nvPr>
        </p:nvPicPr>
        <p:blipFill>
          <a:blip r:embed="rId5"/>
          <a:stretch>
            <a:fillRect/>
          </a:stretch>
        </p:blipFill>
        <p:spPr>
          <a:xfrm>
            <a:off x="3021217" y="1864220"/>
            <a:ext cx="7851837" cy="1564779"/>
          </a:xfrm>
          <a:prstGeom prst="rect">
            <a:avLst/>
          </a:prstGeom>
        </p:spPr>
      </p:pic>
      <p:pic>
        <p:nvPicPr>
          <p:cNvPr id="1026" name="Picture 2" descr="undefined">
            <a:extLst>
              <a:ext uri="{FF2B5EF4-FFF2-40B4-BE49-F238E27FC236}">
                <a16:creationId xmlns:a16="http://schemas.microsoft.com/office/drawing/2014/main" id="{EBD31106-22DA-4E56-9D7E-688239EAD2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5182" y="607884"/>
            <a:ext cx="3864961" cy="579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286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F89F-65D4-401D-82CA-2A1A67A46CD4}"/>
              </a:ext>
            </a:extLst>
          </p:cNvPr>
          <p:cNvSpPr>
            <a:spLocks noGrp="1"/>
          </p:cNvSpPr>
          <p:nvPr>
            <p:ph type="title"/>
          </p:nvPr>
        </p:nvSpPr>
        <p:spPr>
          <a:xfrm>
            <a:off x="836377" y="235401"/>
            <a:ext cx="10353762" cy="970450"/>
          </a:xfrm>
        </p:spPr>
        <p:txBody>
          <a:bodyPr/>
          <a:lstStyle/>
          <a:p>
            <a:r>
              <a:rPr lang="en-GB" dirty="0"/>
              <a:t>Outcomes</a:t>
            </a:r>
          </a:p>
        </p:txBody>
      </p:sp>
      <p:pic>
        <p:nvPicPr>
          <p:cNvPr id="4" name="Picture 3">
            <a:extLst>
              <a:ext uri="{FF2B5EF4-FFF2-40B4-BE49-F238E27FC236}">
                <a16:creationId xmlns:a16="http://schemas.microsoft.com/office/drawing/2014/main" id="{E64524D0-86C9-410A-ABA0-63A555919823}"/>
              </a:ext>
            </a:extLst>
          </p:cNvPr>
          <p:cNvPicPr/>
          <p:nvPr/>
        </p:nvPicPr>
        <p:blipFill>
          <a:blip r:embed="rId3"/>
          <a:stretch>
            <a:fillRect/>
          </a:stretch>
        </p:blipFill>
        <p:spPr>
          <a:xfrm>
            <a:off x="1723742" y="1971469"/>
            <a:ext cx="5914172" cy="2074877"/>
          </a:xfrm>
          <a:prstGeom prst="rect">
            <a:avLst/>
          </a:prstGeom>
          <a:ln w="12700">
            <a:solidFill>
              <a:schemeClr val="tx1"/>
            </a:solidFill>
          </a:ln>
        </p:spPr>
      </p:pic>
      <p:pic>
        <p:nvPicPr>
          <p:cNvPr id="5" name="Picture 4">
            <a:extLst>
              <a:ext uri="{FF2B5EF4-FFF2-40B4-BE49-F238E27FC236}">
                <a16:creationId xmlns:a16="http://schemas.microsoft.com/office/drawing/2014/main" id="{C83B1035-ED43-468C-A84C-B3134D650E70}"/>
              </a:ext>
            </a:extLst>
          </p:cNvPr>
          <p:cNvPicPr/>
          <p:nvPr/>
        </p:nvPicPr>
        <p:blipFill>
          <a:blip r:embed="rId4"/>
          <a:stretch>
            <a:fillRect/>
          </a:stretch>
        </p:blipFill>
        <p:spPr>
          <a:xfrm>
            <a:off x="1723742" y="4412477"/>
            <a:ext cx="9115645" cy="1373553"/>
          </a:xfrm>
          <a:prstGeom prst="rect">
            <a:avLst/>
          </a:prstGeom>
          <a:ln w="12700">
            <a:solidFill>
              <a:schemeClr val="tx1"/>
            </a:solidFill>
          </a:ln>
        </p:spPr>
      </p:pic>
      <p:pic>
        <p:nvPicPr>
          <p:cNvPr id="8" name="Picture 7">
            <a:extLst>
              <a:ext uri="{FF2B5EF4-FFF2-40B4-BE49-F238E27FC236}">
                <a16:creationId xmlns:a16="http://schemas.microsoft.com/office/drawing/2014/main" id="{D69FA4A8-5F84-4469-BDAB-48A1FAD3DDA3}"/>
              </a:ext>
            </a:extLst>
          </p:cNvPr>
          <p:cNvPicPr/>
          <p:nvPr/>
        </p:nvPicPr>
        <p:blipFill>
          <a:blip r:embed="rId5"/>
          <a:stretch>
            <a:fillRect/>
          </a:stretch>
        </p:blipFill>
        <p:spPr>
          <a:xfrm>
            <a:off x="1273750" y="0"/>
            <a:ext cx="5160137" cy="6858000"/>
          </a:xfrm>
          <a:prstGeom prst="rect">
            <a:avLst/>
          </a:prstGeom>
        </p:spPr>
      </p:pic>
      <p:pic>
        <p:nvPicPr>
          <p:cNvPr id="7" name="Content Placeholder 5">
            <a:extLst>
              <a:ext uri="{FF2B5EF4-FFF2-40B4-BE49-F238E27FC236}">
                <a16:creationId xmlns:a16="http://schemas.microsoft.com/office/drawing/2014/main" id="{62B47F1F-06B3-4A02-BCDC-76360205F528}"/>
              </a:ext>
            </a:extLst>
          </p:cNvPr>
          <p:cNvPicPr>
            <a:picLocks noChangeAspect="1"/>
          </p:cNvPicPr>
          <p:nvPr/>
        </p:nvPicPr>
        <p:blipFill>
          <a:blip r:embed="rId6"/>
          <a:stretch>
            <a:fillRect/>
          </a:stretch>
        </p:blipFill>
        <p:spPr>
          <a:xfrm>
            <a:off x="10978777" y="220341"/>
            <a:ext cx="1162732" cy="1556701"/>
          </a:xfrm>
          <a:prstGeom prst="rect">
            <a:avLst/>
          </a:prstGeom>
          <a:effectLst>
            <a:outerShdw blurRad="25400" dir="17880000">
              <a:srgbClr val="000000">
                <a:alpha val="46000"/>
              </a:srgbClr>
            </a:outerShdw>
          </a:effectLst>
        </p:spPr>
      </p:pic>
      <p:pic>
        <p:nvPicPr>
          <p:cNvPr id="10" name="Picture 2" descr="https://www.oxforddnb.com/doc/searchableMedia/odnb-9780198614128-e-1000918-graphic-1-full.jpg">
            <a:extLst>
              <a:ext uri="{FF2B5EF4-FFF2-40B4-BE49-F238E27FC236}">
                <a16:creationId xmlns:a16="http://schemas.microsoft.com/office/drawing/2014/main" id="{04568013-EBDF-470D-BAB2-A978E41CFD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91" y="220341"/>
            <a:ext cx="1128678" cy="1681729"/>
          </a:xfrm>
          <a:prstGeom prst="rect">
            <a:avLst/>
          </a:prstGeom>
          <a:noFill/>
          <a:effectLst>
            <a:outerShdw blurRad="25400" dir="17880000">
              <a:srgbClr val="000000">
                <a:alpha val="46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DA6CA98-1D3E-44D2-9740-38BA8C7EFA9A}"/>
              </a:ext>
            </a:extLst>
          </p:cNvPr>
          <p:cNvSpPr/>
          <p:nvPr/>
        </p:nvSpPr>
        <p:spPr>
          <a:xfrm>
            <a:off x="6433887" y="0"/>
            <a:ext cx="4520565"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BA263A8-D319-48CD-8DC5-9171A250BAE7}"/>
              </a:ext>
            </a:extLst>
          </p:cNvPr>
          <p:cNvPicPr/>
          <p:nvPr/>
        </p:nvPicPr>
        <p:blipFill>
          <a:blip r:embed="rId8"/>
          <a:stretch>
            <a:fillRect/>
          </a:stretch>
        </p:blipFill>
        <p:spPr>
          <a:xfrm>
            <a:off x="6409562" y="0"/>
            <a:ext cx="4520565" cy="6858000"/>
          </a:xfrm>
          <a:prstGeom prst="rect">
            <a:avLst/>
          </a:prstGeom>
        </p:spPr>
      </p:pic>
    </p:spTree>
    <p:extLst>
      <p:ext uri="{BB962C8B-B14F-4D97-AF65-F5344CB8AC3E}">
        <p14:creationId xmlns:p14="http://schemas.microsoft.com/office/powerpoint/2010/main" val="14927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4" name="Picture 6" descr="File:General View of the Interior (from Recollections of the Great Exhibition) MET DT10407.jpg">
            <a:extLst>
              <a:ext uri="{FF2B5EF4-FFF2-40B4-BE49-F238E27FC236}">
                <a16:creationId xmlns:a16="http://schemas.microsoft.com/office/drawing/2014/main" id="{9BBA4801-DA90-499E-9483-FC4B27CAB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517" y="948286"/>
            <a:ext cx="7778868" cy="58185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E81DA32-7514-44BF-88F3-2D8194534713}"/>
              </a:ext>
            </a:extLst>
          </p:cNvPr>
          <p:cNvSpPr>
            <a:spLocks noGrp="1"/>
          </p:cNvSpPr>
          <p:nvPr>
            <p:ph type="title"/>
          </p:nvPr>
        </p:nvSpPr>
        <p:spPr>
          <a:xfrm>
            <a:off x="1932138" y="304799"/>
            <a:ext cx="10353762" cy="643487"/>
          </a:xfrm>
        </p:spPr>
        <p:txBody>
          <a:bodyPr>
            <a:normAutofit fontScale="90000"/>
          </a:bodyPr>
          <a:lstStyle/>
          <a:p>
            <a:r>
              <a:rPr lang="en-GB" dirty="0"/>
              <a:t>Culture</a:t>
            </a:r>
          </a:p>
        </p:txBody>
      </p:sp>
      <p:pic>
        <p:nvPicPr>
          <p:cNvPr id="2052" name="Picture 4" descr="File:Charles Dickens 1850.jpeg">
            <a:extLst>
              <a:ext uri="{FF2B5EF4-FFF2-40B4-BE49-F238E27FC236}">
                <a16:creationId xmlns:a16="http://schemas.microsoft.com/office/drawing/2014/main" id="{0C0F4130-A91A-4C1E-85B8-DE97698D6A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29" y="2614344"/>
            <a:ext cx="3579772" cy="4152535"/>
          </a:xfrm>
          <a:prstGeom prst="rect">
            <a:avLst/>
          </a:prstGeom>
          <a:noFill/>
          <a:ln w="15875">
            <a:solidFill>
              <a:schemeClr val="bg1"/>
            </a:solidFill>
          </a:ln>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D19B57DD-6E14-42A3-830E-BB2B672CDA30}"/>
              </a:ext>
            </a:extLst>
          </p:cNvPr>
          <p:cNvSpPr/>
          <p:nvPr/>
        </p:nvSpPr>
        <p:spPr>
          <a:xfrm>
            <a:off x="5075618" y="946884"/>
            <a:ext cx="5619693" cy="3282461"/>
          </a:xfrm>
          <a:prstGeom prst="wedgeRectCallout">
            <a:avLst>
              <a:gd name="adj1" fmla="val -58409"/>
              <a:gd name="adj2" fmla="val 96791"/>
            </a:avLst>
          </a:prstGeom>
        </p:spPr>
        <p:style>
          <a:lnRef idx="2">
            <a:schemeClr val="dk1"/>
          </a:lnRef>
          <a:fillRef idx="1">
            <a:schemeClr val="lt1"/>
          </a:fillRef>
          <a:effectRef idx="0">
            <a:schemeClr val="dk1"/>
          </a:effectRef>
          <a:fontRef idx="minor">
            <a:schemeClr val="dk1"/>
          </a:fontRef>
        </p:style>
        <p:txBody>
          <a:bodyPr rtlCol="0" anchor="ctr"/>
          <a:lstStyle/>
          <a:p>
            <a:pPr marL="36900" indent="0">
              <a:buNone/>
            </a:pPr>
            <a:r>
              <a:rPr lang="en-GB" sz="2400" dirty="0">
                <a:solidFill>
                  <a:schemeClr val="bg1"/>
                </a:solidFill>
              </a:rPr>
              <a:t>I am disposed to think that the tax increases their respectability – that they have a fair return for it in the postage arrangements – and that if it were taken off, we might be deluged with a flood of piratical, ignorant and blackguard papers, something like that black deluge of Printer’s Ink which blights America. </a:t>
            </a:r>
          </a:p>
        </p:txBody>
      </p:sp>
      <p:pic>
        <p:nvPicPr>
          <p:cNvPr id="2056" name="Picture 8" descr="10 things you probably didn't know about The Field magazine">
            <a:extLst>
              <a:ext uri="{FF2B5EF4-FFF2-40B4-BE49-F238E27FC236}">
                <a16:creationId xmlns:a16="http://schemas.microsoft.com/office/drawing/2014/main" id="{C52B4C8C-F5DE-41F8-80BA-C4D13BBDFD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1105" y="946884"/>
            <a:ext cx="600075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1BA09A1-95B0-4345-A017-085F5C221A0E}"/>
              </a:ext>
            </a:extLst>
          </p:cNvPr>
          <p:cNvSpPr txBox="1"/>
          <p:nvPr/>
        </p:nvSpPr>
        <p:spPr>
          <a:xfrm>
            <a:off x="49061" y="1503900"/>
            <a:ext cx="4085440" cy="5262979"/>
          </a:xfrm>
          <a:prstGeom prst="rect">
            <a:avLst/>
          </a:prstGeom>
          <a:solidFill>
            <a:schemeClr val="bg1"/>
          </a:solidFill>
        </p:spPr>
        <p:txBody>
          <a:bodyPr wrap="square" rtlCol="0">
            <a:spAutoFit/>
          </a:bodyPr>
          <a:lstStyle/>
          <a:p>
            <a:r>
              <a:rPr lang="en-GB" sz="2400" dirty="0"/>
              <a:t>A cheap press can exist only by a great circulation, and must look </a:t>
            </a:r>
            <a:r>
              <a:rPr lang="en-GB" sz="2400" i="1" dirty="0"/>
              <a:t>downward </a:t>
            </a:r>
            <a:r>
              <a:rPr lang="en-GB" sz="2400" dirty="0"/>
              <a:t>for that to the classes </a:t>
            </a:r>
            <a:r>
              <a:rPr lang="en-GB" sz="2400" i="1" dirty="0"/>
              <a:t>below </a:t>
            </a:r>
            <a:r>
              <a:rPr lang="en-GB" sz="2400" dirty="0"/>
              <a:t>the present newspaper buyers’, the </a:t>
            </a:r>
            <a:r>
              <a:rPr lang="en-GB" sz="2400" i="1" dirty="0"/>
              <a:t>Field </a:t>
            </a:r>
            <a:r>
              <a:rPr lang="en-GB" sz="2400" dirty="0"/>
              <a:t> continued, and ‘if they write for a lower class, they must written </a:t>
            </a:r>
            <a:r>
              <a:rPr lang="en-GB" sz="2400" i="1" dirty="0"/>
              <a:t>down </a:t>
            </a:r>
            <a:r>
              <a:rPr lang="en-GB" sz="2400" dirty="0"/>
              <a:t> to the lower tastes; … they must flatter their passions and prejudices’; this ‘is the fearful experiment which the madness of our rulers is about try in an old country’</a:t>
            </a:r>
          </a:p>
        </p:txBody>
      </p:sp>
    </p:spTree>
    <p:extLst>
      <p:ext uri="{BB962C8B-B14F-4D97-AF65-F5344CB8AC3E}">
        <p14:creationId xmlns:p14="http://schemas.microsoft.com/office/powerpoint/2010/main" val="238926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arn(inVertical)">
                                      <p:cBhvr>
                                        <p:cTn id="7" dur="500"/>
                                        <p:tgtEl>
                                          <p:spTgt spid="205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56"/>
                                        </p:tgtEl>
                                        <p:attrNameLst>
                                          <p:attrName>style.visibility</p:attrName>
                                        </p:attrNameLst>
                                      </p:cBhvr>
                                      <p:to>
                                        <p:strVal val="visible"/>
                                      </p:to>
                                    </p:set>
                                    <p:animEffect transition="in" filter="barn(inVertical)">
                                      <p:cBhvr>
                                        <p:cTn id="15" dur="500"/>
                                        <p:tgtEl>
                                          <p:spTgt spid="205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C662-86D2-4066-8C00-B795459650AE}"/>
              </a:ext>
            </a:extLst>
          </p:cNvPr>
          <p:cNvSpPr>
            <a:spLocks noGrp="1"/>
          </p:cNvSpPr>
          <p:nvPr>
            <p:ph type="title"/>
          </p:nvPr>
        </p:nvSpPr>
        <p:spPr/>
        <p:txBody>
          <a:bodyPr/>
          <a:lstStyle/>
          <a:p>
            <a:r>
              <a:rPr lang="en-GB" dirty="0"/>
              <a:t>Answers</a:t>
            </a:r>
          </a:p>
        </p:txBody>
      </p:sp>
      <p:sp>
        <p:nvSpPr>
          <p:cNvPr id="3" name="Content Placeholder 2">
            <a:extLst>
              <a:ext uri="{FF2B5EF4-FFF2-40B4-BE49-F238E27FC236}">
                <a16:creationId xmlns:a16="http://schemas.microsoft.com/office/drawing/2014/main" id="{AF502709-778D-4D78-9F58-D5828817C0F0}"/>
              </a:ext>
            </a:extLst>
          </p:cNvPr>
          <p:cNvSpPr>
            <a:spLocks noGrp="1"/>
          </p:cNvSpPr>
          <p:nvPr>
            <p:ph idx="1"/>
          </p:nvPr>
        </p:nvSpPr>
        <p:spPr/>
        <p:txBody>
          <a:bodyPr>
            <a:normAutofit/>
          </a:bodyPr>
          <a:lstStyle/>
          <a:p>
            <a:r>
              <a:rPr lang="en-GB" sz="2800" dirty="0"/>
              <a:t>What were the alleged ‘dirty tricks’ practised against the </a:t>
            </a:r>
            <a:r>
              <a:rPr lang="en-GB" sz="2800" i="1" dirty="0"/>
              <a:t>Illustrated Times</a:t>
            </a:r>
            <a:r>
              <a:rPr lang="en-GB" sz="2800" dirty="0"/>
              <a:t>?</a:t>
            </a:r>
            <a:br>
              <a:rPr lang="en-GB" sz="2800" dirty="0"/>
            </a:br>
            <a:endParaRPr lang="en-GB" sz="2800" dirty="0"/>
          </a:p>
          <a:p>
            <a:r>
              <a:rPr lang="en-GB" sz="2800" dirty="0"/>
              <a:t>What evidence remains to support or refute those allegations?</a:t>
            </a:r>
            <a:br>
              <a:rPr lang="en-GB" sz="2800" dirty="0"/>
            </a:br>
            <a:endParaRPr lang="en-GB" sz="2800" dirty="0"/>
          </a:p>
          <a:p>
            <a:r>
              <a:rPr lang="en-GB" sz="2800" dirty="0"/>
              <a:t>What does this episode reveal about the nature of the newspaper business (and broader culture) in the mid nineteenth-century?</a:t>
            </a:r>
          </a:p>
        </p:txBody>
      </p:sp>
    </p:spTree>
    <p:extLst>
      <p:ext uri="{BB962C8B-B14F-4D97-AF65-F5344CB8AC3E}">
        <p14:creationId xmlns:p14="http://schemas.microsoft.com/office/powerpoint/2010/main" val="3400190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37D2-6778-4822-84DD-D91CC00BEEEE}"/>
              </a:ext>
            </a:extLst>
          </p:cNvPr>
          <p:cNvSpPr>
            <a:spLocks noGrp="1"/>
          </p:cNvSpPr>
          <p:nvPr>
            <p:ph type="title"/>
          </p:nvPr>
        </p:nvSpPr>
        <p:spPr>
          <a:xfrm>
            <a:off x="913795" y="293077"/>
            <a:ext cx="10353762" cy="970450"/>
          </a:xfrm>
        </p:spPr>
        <p:txBody>
          <a:bodyPr/>
          <a:lstStyle/>
          <a:p>
            <a:r>
              <a:rPr lang="en-GB" dirty="0"/>
              <a:t>End</a:t>
            </a:r>
          </a:p>
        </p:txBody>
      </p:sp>
      <p:sp>
        <p:nvSpPr>
          <p:cNvPr id="3" name="Content Placeholder 2">
            <a:extLst>
              <a:ext uri="{FF2B5EF4-FFF2-40B4-BE49-F238E27FC236}">
                <a16:creationId xmlns:a16="http://schemas.microsoft.com/office/drawing/2014/main" id="{CAB37CAD-68EB-4B9F-9277-38A0BDD878C1}"/>
              </a:ext>
            </a:extLst>
          </p:cNvPr>
          <p:cNvSpPr>
            <a:spLocks noGrp="1"/>
          </p:cNvSpPr>
          <p:nvPr>
            <p:ph idx="1"/>
          </p:nvPr>
        </p:nvSpPr>
        <p:spPr/>
        <p:txBody>
          <a:bodyPr>
            <a:normAutofit lnSpcReduction="10000"/>
          </a:bodyPr>
          <a:lstStyle/>
          <a:p>
            <a:pPr marL="0" indent="0" algn="ctr">
              <a:buNone/>
            </a:pPr>
            <a:r>
              <a:rPr lang="en-GB" sz="3200" b="1" dirty="0"/>
              <a:t>Thank you</a:t>
            </a:r>
          </a:p>
          <a:p>
            <a:pPr marL="0" indent="0">
              <a:buNone/>
            </a:pPr>
            <a:endParaRPr lang="en-GB" dirty="0"/>
          </a:p>
          <a:p>
            <a:pPr marL="0" indent="0" algn="ctr">
              <a:buNone/>
            </a:pPr>
            <a:r>
              <a:rPr lang="en-GB" dirty="0"/>
              <a:t> </a:t>
            </a:r>
          </a:p>
          <a:p>
            <a:pPr marL="0" indent="0" algn="ctr">
              <a:buNone/>
            </a:pPr>
            <a:r>
              <a:rPr lang="en-GB" dirty="0"/>
              <a:t>Dr Matthew Stephens</a:t>
            </a:r>
          </a:p>
          <a:p>
            <a:pPr marL="0" indent="0" algn="ctr">
              <a:buNone/>
            </a:pPr>
            <a:r>
              <a:rPr lang="en-GB" dirty="0"/>
              <a:t>Applied History Fellow, Institute of Historical Research</a:t>
            </a:r>
          </a:p>
          <a:p>
            <a:pPr marL="0" indent="0" algn="ctr">
              <a:buNone/>
            </a:pPr>
            <a:endParaRPr lang="en-GB" dirty="0"/>
          </a:p>
          <a:p>
            <a:pPr marL="0" indent="0" algn="ctr">
              <a:buNone/>
            </a:pPr>
            <a:r>
              <a:rPr lang="en-GB" dirty="0" err="1"/>
              <a:t>Bluesky</a:t>
            </a:r>
            <a:r>
              <a:rPr lang="en-GB" dirty="0"/>
              <a:t> social: @C19thnewshound@bsky.social.com</a:t>
            </a:r>
          </a:p>
          <a:p>
            <a:pPr marL="0" indent="0" algn="ctr">
              <a:buNone/>
            </a:pPr>
            <a:r>
              <a:rPr lang="en-GB" dirty="0"/>
              <a:t>LinkedIn: </a:t>
            </a:r>
            <a:r>
              <a:rPr lang="en-GB" dirty="0">
                <a:hlinkClick r:id="rId3"/>
              </a:rPr>
              <a:t>https://www.linkedin.com/in/matthew-stephens-389070292/</a:t>
            </a:r>
            <a:endParaRPr lang="en-GB" dirty="0"/>
          </a:p>
          <a:p>
            <a:pPr marL="0" indent="0" algn="ctr">
              <a:buNone/>
            </a:pPr>
            <a:r>
              <a:rPr lang="en-GB" dirty="0">
                <a:hlinkClick r:id="rId4"/>
              </a:rPr>
              <a:t>https://www.matthewstephens.org.uk/</a:t>
            </a:r>
            <a:r>
              <a:rPr lang="en-GB" dirty="0"/>
              <a:t>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034800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2705</TotalTime>
  <Words>3466</Words>
  <Application>Microsoft Office PowerPoint</Application>
  <PresentationFormat>Widescreen</PresentationFormat>
  <Paragraphs>98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Calisto MT</vt:lpstr>
      <vt:lpstr>Trebuchet MS</vt:lpstr>
      <vt:lpstr>Wingdings 2</vt:lpstr>
      <vt:lpstr>Slate</vt:lpstr>
      <vt:lpstr>The worst of ‘Times’</vt:lpstr>
      <vt:lpstr>Questions</vt:lpstr>
      <vt:lpstr>Repeal</vt:lpstr>
      <vt:lpstr>Planning</vt:lpstr>
      <vt:lpstr>Competition</vt:lpstr>
      <vt:lpstr>Relationships</vt:lpstr>
      <vt:lpstr>Launch</vt:lpstr>
      <vt:lpstr>Retaliation</vt:lpstr>
      <vt:lpstr>Retaliation</vt:lpstr>
      <vt:lpstr>Allegation</vt:lpstr>
      <vt:lpstr>Analysis</vt:lpstr>
      <vt:lpstr>PowerPoint Presentation</vt:lpstr>
      <vt:lpstr>Riposte</vt:lpstr>
      <vt:lpstr>Outcomes</vt:lpstr>
      <vt:lpstr>Culture</vt:lpstr>
      <vt:lpstr>Answers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worst of ‘Times’</dc:title>
  <dc:creator>MATTHEW STEPHENS</dc:creator>
  <cp:lastModifiedBy>MATTHEW STEPHENS</cp:lastModifiedBy>
  <cp:revision>103</cp:revision>
  <dcterms:created xsi:type="dcterms:W3CDTF">2026-04-28T09:42:27Z</dcterms:created>
  <dcterms:modified xsi:type="dcterms:W3CDTF">2026-07-27T21:05:31Z</dcterms:modified>
</cp:coreProperties>
</file>