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9" r:id="rId1"/>
  </p:sldMasterIdLst>
  <p:notesMasterIdLst>
    <p:notesMasterId r:id="rId23"/>
  </p:notesMasterIdLst>
  <p:sldIdLst>
    <p:sldId id="256" r:id="rId2"/>
    <p:sldId id="257" r:id="rId3"/>
    <p:sldId id="258" r:id="rId4"/>
    <p:sldId id="259" r:id="rId5"/>
    <p:sldId id="260" r:id="rId6"/>
    <p:sldId id="273" r:id="rId7"/>
    <p:sldId id="261" r:id="rId8"/>
    <p:sldId id="265" r:id="rId9"/>
    <p:sldId id="278" r:id="rId10"/>
    <p:sldId id="274" r:id="rId11"/>
    <p:sldId id="263" r:id="rId12"/>
    <p:sldId id="276" r:id="rId13"/>
    <p:sldId id="267" r:id="rId14"/>
    <p:sldId id="277" r:id="rId15"/>
    <p:sldId id="275" r:id="rId16"/>
    <p:sldId id="264" r:id="rId17"/>
    <p:sldId id="268" r:id="rId18"/>
    <p:sldId id="269" r:id="rId19"/>
    <p:sldId id="270" r:id="rId20"/>
    <p:sldId id="271" r:id="rId21"/>
    <p:sldId id="272" r:id="rId22"/>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3" autoAdjust="0"/>
    <p:restoredTop sz="80364" autoAdjust="0"/>
  </p:normalViewPr>
  <p:slideViewPr>
    <p:cSldViewPr snapToGrid="0">
      <p:cViewPr varScale="1">
        <p:scale>
          <a:sx n="88" d="100"/>
          <a:sy n="88" d="100"/>
        </p:scale>
        <p:origin x="10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3027D19C-044A-4259-9B9D-851B2C2786E5}" type="datetimeFigureOut">
              <a:rPr lang="en-GB" smtClean="0"/>
              <a:t>17/07/2026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6E2A5A8E-440C-44E0-A5D0-51EABFAF55CA}" type="slidenum">
              <a:rPr lang="en-GB" smtClean="0"/>
              <a:t>‹#›</a:t>
            </a:fld>
            <a:endParaRPr lang="en-GB"/>
          </a:p>
        </p:txBody>
      </p:sp>
    </p:spTree>
    <p:extLst>
      <p:ext uri="{BB962C8B-B14F-4D97-AF65-F5344CB8AC3E}">
        <p14:creationId xmlns:p14="http://schemas.microsoft.com/office/powerpoint/2010/main" val="1120518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2A5A8E-440C-44E0-A5D0-51EABFAF55CA}" type="slidenum">
              <a:rPr lang="en-GB" smtClean="0"/>
              <a:t>1</a:t>
            </a:fld>
            <a:endParaRPr lang="en-GB"/>
          </a:p>
        </p:txBody>
      </p:sp>
    </p:spTree>
    <p:extLst>
      <p:ext uri="{BB962C8B-B14F-4D97-AF65-F5344CB8AC3E}">
        <p14:creationId xmlns:p14="http://schemas.microsoft.com/office/powerpoint/2010/main" val="2521300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start in court – at the Middlesex sessions on 9</a:t>
            </a:r>
            <a:r>
              <a:rPr lang="en-GB" baseline="30000" dirty="0"/>
              <a:t>th</a:t>
            </a:r>
            <a:r>
              <a:rPr lang="en-GB" dirty="0"/>
              <a:t> February 1872. This report, from the </a:t>
            </a:r>
            <a:r>
              <a:rPr lang="en-GB" i="1" dirty="0"/>
              <a:t>Maidenhead Advertiser </a:t>
            </a:r>
            <a:r>
              <a:rPr lang="en-GB" dirty="0"/>
              <a:t>on 14</a:t>
            </a:r>
            <a:r>
              <a:rPr lang="en-GB" baseline="30000" dirty="0"/>
              <a:t>th</a:t>
            </a:r>
            <a:r>
              <a:rPr lang="en-GB" dirty="0"/>
              <a:t> February, details the final legal pronouncement on a weekly paper that had enjoyed and endured a scandalous eighteen months in print and was now castigated as ‘Indecent Literature’ – </a:t>
            </a:r>
            <a:r>
              <a:rPr lang="en-GB" i="1" dirty="0"/>
              <a:t>The Days’ Doings</a:t>
            </a:r>
            <a:r>
              <a:rPr lang="en-GB" dirty="0"/>
              <a:t>. It had been hounded to the brink of extinction by the self-appointed moral arbiters of the Society for the Suppression of Vice – but how did it get here?</a:t>
            </a:r>
          </a:p>
        </p:txBody>
      </p:sp>
      <p:sp>
        <p:nvSpPr>
          <p:cNvPr id="4" name="Slide Number Placeholder 3"/>
          <p:cNvSpPr>
            <a:spLocks noGrp="1"/>
          </p:cNvSpPr>
          <p:nvPr>
            <p:ph type="sldNum" sz="quarter" idx="5"/>
          </p:nvPr>
        </p:nvSpPr>
        <p:spPr/>
        <p:txBody>
          <a:bodyPr/>
          <a:lstStyle/>
          <a:p>
            <a:fld id="{6E2A5A8E-440C-44E0-A5D0-51EABFAF55CA}" type="slidenum">
              <a:rPr lang="en-GB" smtClean="0"/>
              <a:t>2</a:t>
            </a:fld>
            <a:endParaRPr lang="en-GB"/>
          </a:p>
        </p:txBody>
      </p:sp>
    </p:spTree>
    <p:extLst>
      <p:ext uri="{BB962C8B-B14F-4D97-AF65-F5344CB8AC3E}">
        <p14:creationId xmlns:p14="http://schemas.microsoft.com/office/powerpoint/2010/main" val="3312171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questions I shall be seeking to answer in this presentation are: </a:t>
            </a:r>
          </a:p>
          <a:p>
            <a:r>
              <a:rPr lang="en-GB" dirty="0"/>
              <a:t>Who was responsible for the salacious publication that caused this localised moral panic? </a:t>
            </a:r>
          </a:p>
          <a:p>
            <a:r>
              <a:rPr lang="en-GB" dirty="0"/>
              <a:t>What were the origins of </a:t>
            </a:r>
            <a:r>
              <a:rPr lang="en-GB" i="1" dirty="0"/>
              <a:t>The Days’ Doings</a:t>
            </a:r>
            <a:r>
              <a:rPr lang="en-GB" i="0" dirty="0"/>
              <a:t>?</a:t>
            </a:r>
            <a:endParaRPr lang="en-GB" dirty="0"/>
          </a:p>
          <a:p>
            <a:r>
              <a:rPr lang="en-GB" dirty="0"/>
              <a:t>What can be inferred about the motivations for migrating an American illustrated periodical to Britain?</a:t>
            </a:r>
          </a:p>
          <a:p>
            <a:r>
              <a:rPr lang="en-GB" dirty="0"/>
              <a:t>To what extent was this Transatlantic repackaging a success? </a:t>
            </a:r>
          </a:p>
        </p:txBody>
      </p:sp>
      <p:sp>
        <p:nvSpPr>
          <p:cNvPr id="4" name="Slide Number Placeholder 3"/>
          <p:cNvSpPr>
            <a:spLocks noGrp="1"/>
          </p:cNvSpPr>
          <p:nvPr>
            <p:ph type="sldNum" sz="quarter" idx="5"/>
          </p:nvPr>
        </p:nvSpPr>
        <p:spPr/>
        <p:txBody>
          <a:bodyPr/>
          <a:lstStyle/>
          <a:p>
            <a:fld id="{6E2A5A8E-440C-44E0-A5D0-51EABFAF55CA}" type="slidenum">
              <a:rPr lang="en-GB" smtClean="0"/>
              <a:t>3</a:t>
            </a:fld>
            <a:endParaRPr lang="en-GB"/>
          </a:p>
        </p:txBody>
      </p:sp>
    </p:spTree>
    <p:extLst>
      <p:ext uri="{BB962C8B-B14F-4D97-AF65-F5344CB8AC3E}">
        <p14:creationId xmlns:p14="http://schemas.microsoft.com/office/powerpoint/2010/main" val="3319044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journey starts in Ipswich, [click] the county town of Suffolk on the Eastern bulge of England. Here, on 29</a:t>
            </a:r>
            <a:r>
              <a:rPr lang="en-GB" baseline="30000" dirty="0"/>
              <a:t>th</a:t>
            </a:r>
            <a:r>
              <a:rPr lang="en-GB" dirty="0"/>
              <a:t> March 1821, was born [click] Henry Carter, the son of successful glove manufacturer Joseph Carter. Growing up in Ipswich, Henry showed an early interest in the skills of engraving, yet he was sent [click] to London at 17 to learn the family </a:t>
            </a:r>
            <a:r>
              <a:rPr lang="en-GB" dirty="0" err="1"/>
              <a:t>glovemaking</a:t>
            </a:r>
            <a:r>
              <a:rPr lang="en-GB" dirty="0"/>
              <a:t> business with his uncle. In his spare time, he applied himself secretly to his passions of sketching, drawing and engraving. Soon after Herbert Ingram had launched [click] the </a:t>
            </a:r>
            <a:r>
              <a:rPr lang="en-GB" i="1" dirty="0"/>
              <a:t>Illustrated London News</a:t>
            </a:r>
            <a:r>
              <a:rPr lang="en-GB" dirty="0"/>
              <a:t> in 1842, Henry Carter began contributing engravings to it and, to ensure his identity was concealed from disapproving relatives, he used the pseudonym Frank Leslie. </a:t>
            </a:r>
          </a:p>
          <a:p>
            <a:endParaRPr lang="en-GB" dirty="0"/>
          </a:p>
        </p:txBody>
      </p:sp>
      <p:sp>
        <p:nvSpPr>
          <p:cNvPr id="4" name="Slide Number Placeholder 3"/>
          <p:cNvSpPr>
            <a:spLocks noGrp="1"/>
          </p:cNvSpPr>
          <p:nvPr>
            <p:ph type="sldNum" sz="quarter" idx="5"/>
          </p:nvPr>
        </p:nvSpPr>
        <p:spPr/>
        <p:txBody>
          <a:bodyPr/>
          <a:lstStyle/>
          <a:p>
            <a:fld id="{6E2A5A8E-440C-44E0-A5D0-51EABFAF55CA}" type="slidenum">
              <a:rPr lang="en-GB" smtClean="0"/>
              <a:t>4</a:t>
            </a:fld>
            <a:endParaRPr lang="en-GB"/>
          </a:p>
        </p:txBody>
      </p:sp>
    </p:spTree>
    <p:extLst>
      <p:ext uri="{BB962C8B-B14F-4D97-AF65-F5344CB8AC3E}">
        <p14:creationId xmlns:p14="http://schemas.microsoft.com/office/powerpoint/2010/main" val="3447267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Henry Carter emigrated to the United States in 1848, at around 27 years old, with a wife and young family. By 1852, he was working for a pictorial paper, [click] </a:t>
            </a:r>
            <a:r>
              <a:rPr lang="en-GB" i="1" dirty="0"/>
              <a:t>Gleason’s</a:t>
            </a:r>
            <a:r>
              <a:rPr lang="en-GB" dirty="0"/>
              <a:t> which had launched the previous year in [click] Boston, Massachusetts,. The form of </a:t>
            </a:r>
            <a:r>
              <a:rPr lang="en-GB" i="1" dirty="0"/>
              <a:t>Gleason’s Pictorial</a:t>
            </a:r>
            <a:r>
              <a:rPr lang="en-GB" dirty="0"/>
              <a:t>, certainly the front page, would have looked familiar to readers of [click] the </a:t>
            </a:r>
            <a:r>
              <a:rPr lang="en-GB" i="1" dirty="0"/>
              <a:t>Illustrated London News</a:t>
            </a:r>
            <a:r>
              <a:rPr lang="en-GB" dirty="0"/>
              <a:t>. Perhaps Carter’s contribution accounted for some of this similarity. In any case, this association did not last long – Carter had his eyes on a bigger prize.</a:t>
            </a:r>
          </a:p>
        </p:txBody>
      </p:sp>
      <p:sp>
        <p:nvSpPr>
          <p:cNvPr id="4" name="Slide Number Placeholder 3"/>
          <p:cNvSpPr>
            <a:spLocks noGrp="1"/>
          </p:cNvSpPr>
          <p:nvPr>
            <p:ph type="sldNum" sz="quarter" idx="5"/>
          </p:nvPr>
        </p:nvSpPr>
        <p:spPr/>
        <p:txBody>
          <a:bodyPr/>
          <a:lstStyle/>
          <a:p>
            <a:fld id="{6E2A5A8E-440C-44E0-A5D0-51EABFAF55CA}" type="slidenum">
              <a:rPr lang="en-GB" smtClean="0"/>
              <a:t>5</a:t>
            </a:fld>
            <a:endParaRPr lang="en-GB"/>
          </a:p>
        </p:txBody>
      </p:sp>
    </p:spTree>
    <p:extLst>
      <p:ext uri="{BB962C8B-B14F-4D97-AF65-F5344CB8AC3E}">
        <p14:creationId xmlns:p14="http://schemas.microsoft.com/office/powerpoint/2010/main" val="2762465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Moving to New York City in 1853, Carter began by engraving woodcuts for [click] the </a:t>
            </a:r>
            <a:r>
              <a:rPr lang="en-GB" i="1" dirty="0"/>
              <a:t>Illustrated News</a:t>
            </a:r>
            <a:r>
              <a:rPr lang="en-GB" i="0" dirty="0"/>
              <a:t>, launched by showman P T Barnum. However, he soon had the means to launch, finally, his own titles. He began [click] with </a:t>
            </a:r>
            <a:r>
              <a:rPr lang="en-GB" i="1" dirty="0"/>
              <a:t>Frank Leslie’s Ladies’ Gazette of Fashion and Fancy Needlework </a:t>
            </a:r>
            <a:r>
              <a:rPr lang="en-GB" i="0" dirty="0"/>
              <a:t>in early 1854. By 1855 he hit the jackpot with [click] </a:t>
            </a:r>
            <a:r>
              <a:rPr lang="en-GB" i="1" dirty="0"/>
              <a:t>Frank Leslie’s Illustrated Newspaper</a:t>
            </a:r>
            <a:r>
              <a:rPr lang="en-GB" i="0" dirty="0"/>
              <a:t> which included news and fiction and was to be his most successful and longest-running publication, remaining in print until 1922. </a:t>
            </a:r>
            <a:r>
              <a:rPr lang="en-GB" dirty="0"/>
              <a:t>In 1857, he legally adopted the name Frank Leslie – Henry Carter of Ipswich was no more. As Leslie, </a:t>
            </a:r>
            <a:r>
              <a:rPr lang="en-GB" i="0" dirty="0"/>
              <a:t>he continued to produce other titles targeted at particular sectors of the market – there were periodicals for children and others aimed at older readers in search of fun, like the one on the next slide…</a:t>
            </a:r>
            <a:endParaRPr lang="en-GB" dirty="0"/>
          </a:p>
        </p:txBody>
      </p:sp>
      <p:sp>
        <p:nvSpPr>
          <p:cNvPr id="4" name="Slide Number Placeholder 3"/>
          <p:cNvSpPr>
            <a:spLocks noGrp="1"/>
          </p:cNvSpPr>
          <p:nvPr>
            <p:ph type="sldNum" sz="quarter" idx="5"/>
          </p:nvPr>
        </p:nvSpPr>
        <p:spPr/>
        <p:txBody>
          <a:bodyPr/>
          <a:lstStyle/>
          <a:p>
            <a:fld id="{6E2A5A8E-440C-44E0-A5D0-51EABFAF55CA}" type="slidenum">
              <a:rPr lang="en-GB" smtClean="0"/>
              <a:t>6</a:t>
            </a:fld>
            <a:endParaRPr lang="en-GB"/>
          </a:p>
        </p:txBody>
      </p:sp>
    </p:spTree>
    <p:extLst>
      <p:ext uri="{BB962C8B-B14F-4D97-AF65-F5344CB8AC3E}">
        <p14:creationId xmlns:p14="http://schemas.microsoft.com/office/powerpoint/2010/main" val="3993921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The Days’ Doings, </a:t>
            </a:r>
            <a:r>
              <a:rPr lang="en-GB" sz="1200" i="0" kern="1200" dirty="0">
                <a:solidFill>
                  <a:schemeClr val="tx1"/>
                </a:solidFill>
                <a:effectLst/>
                <a:latin typeface="+mn-lt"/>
                <a:ea typeface="+mn-ea"/>
                <a:cs typeface="+mn-cs"/>
              </a:rPr>
              <a:t>which appeared in June 1868. </a:t>
            </a:r>
            <a:r>
              <a:rPr lang="en-GB" sz="1200" kern="1200" dirty="0">
                <a:solidFill>
                  <a:schemeClr val="tx1"/>
                </a:solidFill>
                <a:effectLst/>
                <a:latin typeface="+mn-lt"/>
                <a:ea typeface="+mn-ea"/>
                <a:cs typeface="+mn-cs"/>
              </a:rPr>
              <a:t>Retailing at 10c, this weekly illustrated paper’s strapline promised to cover ‘Current Events of Romance, Police Reports, Important Trials and Sporting News.’ This, together with an image of a bare knuckle boxing match, suggested an element of danger in the content. The paper made no statement of intent or any editorial comment at all in this first number – clearly the intention was to keep readers guessing.</a:t>
            </a:r>
            <a:endParaRPr lang="en-GB" dirty="0"/>
          </a:p>
        </p:txBody>
      </p:sp>
      <p:sp>
        <p:nvSpPr>
          <p:cNvPr id="4" name="Slide Number Placeholder 3"/>
          <p:cNvSpPr>
            <a:spLocks noGrp="1"/>
          </p:cNvSpPr>
          <p:nvPr>
            <p:ph type="sldNum" sz="quarter" idx="5"/>
          </p:nvPr>
        </p:nvSpPr>
        <p:spPr/>
        <p:txBody>
          <a:bodyPr/>
          <a:lstStyle/>
          <a:p>
            <a:fld id="{6E2A5A8E-440C-44E0-A5D0-51EABFAF55CA}" type="slidenum">
              <a:rPr lang="en-GB" smtClean="0"/>
              <a:t>7</a:t>
            </a:fld>
            <a:endParaRPr lang="en-GB"/>
          </a:p>
        </p:txBody>
      </p:sp>
    </p:spTree>
    <p:extLst>
      <p:ext uri="{BB962C8B-B14F-4D97-AF65-F5344CB8AC3E}">
        <p14:creationId xmlns:p14="http://schemas.microsoft.com/office/powerpoint/2010/main" val="890805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Unlike its eponymous stablemate, the </a:t>
            </a:r>
            <a:r>
              <a:rPr lang="en-GB" sz="1200" i="1" kern="1200" dirty="0">
                <a:solidFill>
                  <a:schemeClr val="tx1"/>
                </a:solidFill>
                <a:effectLst/>
                <a:latin typeface="+mn-lt"/>
                <a:ea typeface="+mn-ea"/>
                <a:cs typeface="+mn-cs"/>
              </a:rPr>
              <a:t>Days’ Doings</a:t>
            </a:r>
            <a:r>
              <a:rPr lang="en-GB" sz="1200" kern="1200" dirty="0">
                <a:solidFill>
                  <a:schemeClr val="tx1"/>
                </a:solidFill>
                <a:effectLst/>
                <a:latin typeface="+mn-lt"/>
                <a:ea typeface="+mn-ea"/>
                <a:cs typeface="+mn-cs"/>
              </a:rPr>
              <a:t> was not openly identified with Frank Leslie – the listed publisher is  [click] </a:t>
            </a:r>
          </a:p>
        </p:txBody>
      </p:sp>
      <p:sp>
        <p:nvSpPr>
          <p:cNvPr id="4" name="Slide Number Placeholder 3"/>
          <p:cNvSpPr>
            <a:spLocks noGrp="1"/>
          </p:cNvSpPr>
          <p:nvPr>
            <p:ph type="sldNum" sz="quarter" idx="5"/>
          </p:nvPr>
        </p:nvSpPr>
        <p:spPr/>
        <p:txBody>
          <a:bodyPr/>
          <a:lstStyle/>
          <a:p>
            <a:fld id="{6E2A5A8E-440C-44E0-A5D0-51EABFAF55CA}" type="slidenum">
              <a:rPr lang="en-GB" smtClean="0"/>
              <a:t>8</a:t>
            </a:fld>
            <a:endParaRPr lang="en-GB"/>
          </a:p>
        </p:txBody>
      </p:sp>
    </p:spTree>
    <p:extLst>
      <p:ext uri="{BB962C8B-B14F-4D97-AF65-F5344CB8AC3E}">
        <p14:creationId xmlns:p14="http://schemas.microsoft.com/office/powerpoint/2010/main" val="1915705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‘James Watts and Co</a:t>
            </a:r>
            <a:r>
              <a:rPr lang="en-GB" dirty="0"/>
              <a:t>. There were, however, clues to the proprietor’s identity, such as </a:t>
            </a:r>
            <a:r>
              <a:rPr lang="en-GB" sz="1200" kern="1200" dirty="0">
                <a:solidFill>
                  <a:schemeClr val="tx1"/>
                </a:solidFill>
                <a:effectLst/>
                <a:latin typeface="+mn-lt"/>
                <a:ea typeface="+mn-ea"/>
                <a:cs typeface="+mn-cs"/>
              </a:rPr>
              <a:t>reprints of engravings previously published in </a:t>
            </a:r>
            <a:r>
              <a:rPr lang="en-GB" sz="1200" i="1" kern="1200" dirty="0">
                <a:solidFill>
                  <a:schemeClr val="tx1"/>
                </a:solidFill>
                <a:effectLst/>
                <a:latin typeface="+mn-lt"/>
                <a:ea typeface="+mn-ea"/>
                <a:cs typeface="+mn-cs"/>
              </a:rPr>
              <a:t>Frank Leslie's Illustrated Newspaper</a:t>
            </a:r>
            <a:r>
              <a:rPr lang="en-GB" sz="1200" kern="1200" dirty="0">
                <a:solidFill>
                  <a:schemeClr val="tx1"/>
                </a:solidFill>
                <a:effectLst/>
                <a:latin typeface="+mn-lt"/>
                <a:ea typeface="+mn-ea"/>
                <a:cs typeface="+mn-cs"/>
              </a:rPr>
              <a:t>. More decisively, Leslie’s association with the paper was uncovered fully by Madeleine Stern in her biography of Leslie’s widow Miriam, who took on his publishing business after his death in 1880. During its life, the New York </a:t>
            </a:r>
            <a:r>
              <a:rPr lang="en-GB" sz="1200" i="1" kern="1200" dirty="0">
                <a:solidFill>
                  <a:schemeClr val="tx1"/>
                </a:solidFill>
                <a:effectLst/>
                <a:latin typeface="+mn-lt"/>
                <a:ea typeface="+mn-ea"/>
                <a:cs typeface="+mn-cs"/>
              </a:rPr>
              <a:t>The Days’ Doings</a:t>
            </a:r>
            <a:r>
              <a:rPr lang="en-GB" sz="1200" kern="1200" dirty="0">
                <a:solidFill>
                  <a:schemeClr val="tx1"/>
                </a:solidFill>
                <a:effectLst/>
                <a:latin typeface="+mn-lt"/>
                <a:ea typeface="+mn-ea"/>
                <a:cs typeface="+mn-cs"/>
              </a:rPr>
              <a:t> became the repository for more sensational content, which from that point did not appear in the </a:t>
            </a:r>
            <a:r>
              <a:rPr lang="en-GB" sz="1200" i="1" kern="1200" dirty="0">
                <a:solidFill>
                  <a:schemeClr val="tx1"/>
                </a:solidFill>
                <a:effectLst/>
                <a:latin typeface="+mn-lt"/>
                <a:ea typeface="+mn-ea"/>
                <a:cs typeface="+mn-cs"/>
              </a:rPr>
              <a:t>Illustrated Newspaper</a:t>
            </a:r>
            <a:r>
              <a:rPr lang="en-GB" sz="1200" kern="1200" dirty="0">
                <a:solidFill>
                  <a:schemeClr val="tx1"/>
                </a:solidFill>
                <a:effectLst/>
                <a:latin typeface="+mn-lt"/>
                <a:ea typeface="+mn-ea"/>
                <a:cs typeface="+mn-cs"/>
              </a:rPr>
              <a:t>. It’s an early example of a proprietor developing a stable of titles to cater for different tastes and audiences. So what was the content of </a:t>
            </a:r>
            <a:r>
              <a:rPr lang="en-GB" sz="1200" i="1" kern="1200" dirty="0">
                <a:solidFill>
                  <a:schemeClr val="tx1"/>
                </a:solidFill>
                <a:effectLst/>
                <a:latin typeface="+mn-lt"/>
                <a:ea typeface="+mn-ea"/>
                <a:cs typeface="+mn-cs"/>
              </a:rPr>
              <a:t>The Days’ Doings?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E2A5A8E-440C-44E0-A5D0-51EABFAF55CA}" type="slidenum">
              <a:rPr lang="en-GB" smtClean="0"/>
              <a:t>9</a:t>
            </a:fld>
            <a:endParaRPr lang="en-GB"/>
          </a:p>
        </p:txBody>
      </p:sp>
    </p:spTree>
    <p:extLst>
      <p:ext uri="{BB962C8B-B14F-4D97-AF65-F5344CB8AC3E}">
        <p14:creationId xmlns:p14="http://schemas.microsoft.com/office/powerpoint/2010/main" val="657595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dirty="0"/>
              <a:t>Here from December 1868 is a front page engraving of an ‘elopement by velocipede’ – very daring and modern! Other pictures in this issue include [click] ‘A rainy day on Broadway’ above and ‘A Leopard in a Parlour’ below. [click] In this edition from August 1870, the pictures are definitely more racy – this front page of bathing beauties setting their dog on a peeping Tom is only slightly ameliorated with its classical reference to a ‘Modern </a:t>
            </a:r>
            <a:r>
              <a:rPr lang="en-GB" i="0" dirty="0" err="1"/>
              <a:t>Actaeon</a:t>
            </a:r>
            <a:r>
              <a:rPr lang="en-GB" i="0" dirty="0"/>
              <a:t>’, and is supplemented by [click] similar illustrations inside and, towards the back, [click] advertisements for unequivocally sexual products – I don’t’ think there’s much doubt about the use of ‘Rubber Goods for gentlemen’ in the right hand column! Having established this title successfully in the USA, evidence suggests that Frank Leslie make a bold attempt to migrate this format back to the land of his birth.</a:t>
            </a:r>
          </a:p>
        </p:txBody>
      </p:sp>
      <p:sp>
        <p:nvSpPr>
          <p:cNvPr id="4" name="Slide Number Placeholder 3"/>
          <p:cNvSpPr>
            <a:spLocks noGrp="1"/>
          </p:cNvSpPr>
          <p:nvPr>
            <p:ph type="sldNum" sz="quarter" idx="5"/>
          </p:nvPr>
        </p:nvSpPr>
        <p:spPr/>
        <p:txBody>
          <a:bodyPr/>
          <a:lstStyle/>
          <a:p>
            <a:fld id="{6E2A5A8E-440C-44E0-A5D0-51EABFAF55CA}" type="slidenum">
              <a:rPr lang="en-GB" smtClean="0"/>
              <a:t>10</a:t>
            </a:fld>
            <a:endParaRPr lang="en-GB"/>
          </a:p>
        </p:txBody>
      </p:sp>
    </p:spTree>
    <p:extLst>
      <p:ext uri="{BB962C8B-B14F-4D97-AF65-F5344CB8AC3E}">
        <p14:creationId xmlns:p14="http://schemas.microsoft.com/office/powerpoint/2010/main" val="1988205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 30</a:t>
            </a:r>
            <a:r>
              <a:rPr lang="en-GB" baseline="30000" dirty="0"/>
              <a:t>th</a:t>
            </a:r>
            <a:r>
              <a:rPr lang="en-GB" dirty="0"/>
              <a:t> July 1870, the major illustrated newspapers in London were presenting images of the start of the Crimean War. [click] The </a:t>
            </a:r>
            <a:r>
              <a:rPr lang="en-GB" i="1" dirty="0"/>
              <a:t>Illustrated Times</a:t>
            </a:r>
            <a:r>
              <a:rPr lang="en-GB" i="0" dirty="0"/>
              <a:t> takes a sober tone, depicting fortifications in France. [click] The </a:t>
            </a:r>
            <a:r>
              <a:rPr lang="en-GB" i="1" dirty="0"/>
              <a:t>Illustrated Police News</a:t>
            </a:r>
            <a:r>
              <a:rPr lang="en-GB" sz="1200" i="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has as its lead illustration images of the French and Prussian armies marching towards each other. [click] The </a:t>
            </a:r>
            <a:r>
              <a:rPr lang="en-GB" sz="1200" i="1" kern="1200" dirty="0">
                <a:solidFill>
                  <a:schemeClr val="tx1"/>
                </a:solidFill>
                <a:effectLst/>
                <a:latin typeface="+mn-lt"/>
                <a:ea typeface="+mn-ea"/>
                <a:cs typeface="+mn-cs"/>
              </a:rPr>
              <a:t>Penny Illustrated Paper</a:t>
            </a:r>
            <a:r>
              <a:rPr lang="en-GB" sz="1200" kern="1200" dirty="0">
                <a:solidFill>
                  <a:schemeClr val="tx1"/>
                </a:solidFill>
                <a:effectLst/>
                <a:latin typeface="+mn-lt"/>
                <a:ea typeface="+mn-ea"/>
                <a:cs typeface="+mn-cs"/>
              </a:rPr>
              <a:t> also devotes its front page to a war-themed image. Clearly, the conflict was dominating the news coverage of the day. As wars traditionally led to an increased appetite for news, this was a propitious time to launch a new publication; and so, on the same day a new illustrated paper appeared, also leading with an image from France. There, however, the similarities end.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E2A5A8E-440C-44E0-A5D0-51EABFAF55CA}" type="slidenum">
              <a:rPr lang="en-GB" smtClean="0"/>
              <a:t>11</a:t>
            </a:fld>
            <a:endParaRPr lang="en-GB"/>
          </a:p>
        </p:txBody>
      </p:sp>
    </p:spTree>
    <p:extLst>
      <p:ext uri="{BB962C8B-B14F-4D97-AF65-F5344CB8AC3E}">
        <p14:creationId xmlns:p14="http://schemas.microsoft.com/office/powerpoint/2010/main" val="2237585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first number of </a:t>
            </a:r>
            <a:r>
              <a:rPr lang="en-GB" i="1" dirty="0"/>
              <a:t>The Days’ Doings</a:t>
            </a:r>
            <a:r>
              <a:rPr lang="en-GB" i="0" dirty="0"/>
              <a:t> in London shows a </a:t>
            </a:r>
            <a:r>
              <a:rPr lang="en-GB" sz="1200" kern="1200" dirty="0">
                <a:solidFill>
                  <a:schemeClr val="tx1"/>
                </a:solidFill>
                <a:effectLst/>
                <a:latin typeface="+mn-lt"/>
                <a:ea typeface="+mn-ea"/>
                <a:cs typeface="+mn-cs"/>
              </a:rPr>
              <a:t>daring full-page illustration of young French sea-bathers. A column on the second page describes their ‘addiction’ to bathing and the ‘abandon’ with which it is enjoyed by these young Gallic women. Their appearance in bathing costumes, together with language drawing attention to their comparative freedom are all deliberatively provocative – and consistent with what was being published in the American </a:t>
            </a:r>
            <a:r>
              <a:rPr lang="en-GB" sz="1200" i="1" kern="1200" dirty="0">
                <a:solidFill>
                  <a:schemeClr val="tx1"/>
                </a:solidFill>
                <a:effectLst/>
                <a:latin typeface="+mn-lt"/>
                <a:ea typeface="+mn-ea"/>
                <a:cs typeface="+mn-cs"/>
              </a:rPr>
              <a:t>Days’ Doings </a:t>
            </a:r>
            <a:r>
              <a:rPr lang="en-GB" sz="1200" i="0" kern="1200" dirty="0">
                <a:solidFill>
                  <a:schemeClr val="tx1"/>
                </a:solidFill>
                <a:effectLst/>
                <a:latin typeface="+mn-lt"/>
                <a:ea typeface="+mn-ea"/>
                <a:cs typeface="+mn-cs"/>
              </a:rPr>
              <a:t>at this time</a:t>
            </a:r>
            <a:r>
              <a:rPr lang="en-GB" sz="1200" kern="1200" dirty="0">
                <a:solidFill>
                  <a:schemeClr val="tx1"/>
                </a:solidFill>
                <a:effectLst/>
                <a:latin typeface="+mn-lt"/>
                <a:ea typeface="+mn-ea"/>
                <a:cs typeface="+mn-cs"/>
              </a:rPr>
              <a:t>. The London paper’s likely readership of educated middle-class men was being given a taste of the erotic in the ‘safe’ context of foreign climes. </a:t>
            </a:r>
            <a:r>
              <a:rPr lang="en-GB" i="0" dirty="0"/>
              <a:t>The paper’s opening editorial [click] boldly proclaimed: ‘</a:t>
            </a:r>
            <a:r>
              <a:rPr lang="en-GB" sz="1200" kern="1200" dirty="0">
                <a:solidFill>
                  <a:schemeClr val="tx1"/>
                </a:solidFill>
                <a:effectLst/>
                <a:latin typeface="+mn-lt"/>
                <a:ea typeface="+mn-ea"/>
                <a:cs typeface="+mn-cs"/>
              </a:rPr>
              <a:t>The Old Order of Things is changed, and a New Style of Journalism and Illustration has made its advent…Our intention is to amuse; and, leaving to others the task of continuing the old system, we shall carry out our ideas of Novelty, Fun, and Frolic.’ The masthead [click] is identical to the New York version apart from the strapline – British readers were being offered ‘An Illustrated Journal of Romantic Events, Reports, Sporting &amp; Theatrical News, at Home &amp; Abroad’. The proprietor was – and remains – anonymous – just like the New York original.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E2A5A8E-440C-44E0-A5D0-51EABFAF55CA}" type="slidenum">
              <a:rPr lang="en-GB" smtClean="0"/>
              <a:t>12</a:t>
            </a:fld>
            <a:endParaRPr lang="en-GB"/>
          </a:p>
        </p:txBody>
      </p:sp>
    </p:spTree>
    <p:extLst>
      <p:ext uri="{BB962C8B-B14F-4D97-AF65-F5344CB8AC3E}">
        <p14:creationId xmlns:p14="http://schemas.microsoft.com/office/powerpoint/2010/main" val="3108966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terms of general content, there is little coverage of ‘hard’ news. There is no mention of the outbreak of war. There are no parliamentary reports; and foreign and imperial matters appear in summary form, as ‘Doings Abroad’. The focus was on sensation. The first issue contained [click] a story of the apprehension of a notorious female criminal in Paris, betrayed by a brand on her shoulder; another [click] features a woman in Brussels stealing from a hotel guest while he slept. In the related illustration she appears in only a nightdress. There’s also [click] a brawl in Hyde Park occasioned by an argument between two gentlemen over a glass of wine spilt over the dress of an undeniably buxom young lady. The recurrent motif is creating occasions to illustrate young, attractive women, ideally less than fully-dressed and these illustrations were a key factor in the publication’s ‘identity’. In the second number [click] is an article and engraving describing a ‘spree’ in a railway carriage with several unmarried young women and quantities of alcohol. Although all participants are respectably dressed in the image, locating it in England was inviting disapproval. These attempts to frame and justify potentially obscene engravings were to reach a peak in the third issue, though by recreating a work of contemporary art the paper claimed a more didactic purpose. </a:t>
            </a:r>
            <a:endParaRPr lang="en-GB" dirty="0"/>
          </a:p>
        </p:txBody>
      </p:sp>
      <p:sp>
        <p:nvSpPr>
          <p:cNvPr id="4" name="Slide Number Placeholder 3"/>
          <p:cNvSpPr>
            <a:spLocks noGrp="1"/>
          </p:cNvSpPr>
          <p:nvPr>
            <p:ph type="sldNum" sz="quarter" idx="5"/>
          </p:nvPr>
        </p:nvSpPr>
        <p:spPr/>
        <p:txBody>
          <a:bodyPr/>
          <a:lstStyle/>
          <a:p>
            <a:fld id="{6E2A5A8E-440C-44E0-A5D0-51EABFAF55CA}" type="slidenum">
              <a:rPr lang="en-GB" smtClean="0"/>
              <a:t>13</a:t>
            </a:fld>
            <a:endParaRPr lang="en-GB"/>
          </a:p>
        </p:txBody>
      </p:sp>
    </p:spTree>
    <p:extLst>
      <p:ext uri="{BB962C8B-B14F-4D97-AF65-F5344CB8AC3E}">
        <p14:creationId xmlns:p14="http://schemas.microsoft.com/office/powerpoint/2010/main" val="10881115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Given the prevailing moral standards of the time, it is not difficult to see why this etching of ‘Le </a:t>
            </a:r>
            <a:r>
              <a:rPr lang="en-GB" sz="1200" kern="1200" dirty="0" err="1">
                <a:solidFill>
                  <a:schemeClr val="tx1"/>
                </a:solidFill>
                <a:effectLst/>
                <a:latin typeface="+mn-lt"/>
                <a:ea typeface="+mn-ea"/>
                <a:cs typeface="+mn-cs"/>
              </a:rPr>
              <a:t>Mamillare</a:t>
            </a:r>
            <a:r>
              <a:rPr lang="en-GB" sz="1200" kern="1200" dirty="0">
                <a:solidFill>
                  <a:schemeClr val="tx1"/>
                </a:solidFill>
                <a:effectLst/>
                <a:latin typeface="+mn-lt"/>
                <a:ea typeface="+mn-ea"/>
                <a:cs typeface="+mn-cs"/>
              </a:rPr>
              <a:t>’, an 1867 work by French artist Boulanger, was controversial, although the illustration is a commendably accurate representation of a work of fine art. This is where arguments concerning taste become relevant; what may have been acceptable when displayed in an art gallery (and a foreign one at that) is very different to what could be sold openly in the 1870s in England. The graphic nudity displayed here, despite its classical setting, was provocatively pushing at the moral boundaries of mid-Victorian society.  This seems to have been the intention of the proprietors from the outset. This depiction inevitably caused an outcry, with the Lord Mayor of London undertaking to convict anyone selling this issue. In response, the publisher made a provocative point of selling it openly outside the mayor’s official home. This was the start of what became a protracted legal battle.</a:t>
            </a:r>
            <a:endParaRPr lang="en-GB" dirty="0"/>
          </a:p>
        </p:txBody>
      </p:sp>
      <p:sp>
        <p:nvSpPr>
          <p:cNvPr id="4" name="Slide Number Placeholder 3"/>
          <p:cNvSpPr>
            <a:spLocks noGrp="1"/>
          </p:cNvSpPr>
          <p:nvPr>
            <p:ph type="sldNum" sz="quarter" idx="5"/>
          </p:nvPr>
        </p:nvSpPr>
        <p:spPr/>
        <p:txBody>
          <a:bodyPr/>
          <a:lstStyle/>
          <a:p>
            <a:fld id="{6E2A5A8E-440C-44E0-A5D0-51EABFAF55CA}" type="slidenum">
              <a:rPr lang="en-GB" smtClean="0"/>
              <a:t>14</a:t>
            </a:fld>
            <a:endParaRPr lang="en-GB"/>
          </a:p>
        </p:txBody>
      </p:sp>
    </p:spTree>
    <p:extLst>
      <p:ext uri="{BB962C8B-B14F-4D97-AF65-F5344CB8AC3E}">
        <p14:creationId xmlns:p14="http://schemas.microsoft.com/office/powerpoint/2010/main" val="21047095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It has been argued that the, London </a:t>
            </a:r>
            <a:r>
              <a:rPr lang="en-GB" sz="1200" i="1" kern="1200" dirty="0">
                <a:solidFill>
                  <a:schemeClr val="tx1"/>
                </a:solidFill>
                <a:effectLst/>
                <a:latin typeface="+mn-lt"/>
                <a:ea typeface="+mn-ea"/>
                <a:cs typeface="+mn-cs"/>
              </a:rPr>
              <a:t>Days’ Doings </a:t>
            </a:r>
            <a:r>
              <a:rPr lang="en-GB" sz="1200" kern="1200" dirty="0">
                <a:solidFill>
                  <a:schemeClr val="tx1"/>
                </a:solidFill>
                <a:effectLst/>
                <a:latin typeface="+mn-lt"/>
                <a:ea typeface="+mn-ea"/>
                <a:cs typeface="+mn-cs"/>
              </a:rPr>
              <a:t>was merely ‘the British edition the New York paper.’ Was it? It seems unlikely that Leslie himself could have supervised the London publication personally for the majority of its time. Transmission of content would also have been a slow process. But I tested the assertion by comparing the first London edition (30</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July 1870) with the New York publications throughout June, July and August 1870. The US paper had a number of regular features – articles entitled [click] ‘Whispers about Women’, [click] ‘Ripples of Romance’, [click]  ‘Echoes from the Avant Scene’. None of these appear in the London paper. Neither are the serial stories reprinted, as might have been expected. Features that would go on to recur in the British paper included [click] ‘Doings Abroad’, [click]  ‘Dramatic Doings’, ‘[click] and Sporting Doings None appears in the American paper. I thought perhaps the illustrations – the most labour-intensive and costly part of the production process – might be shared. In some cases, this did happen. [click] Here’s a picture and caption from the New York </a:t>
            </a:r>
            <a:r>
              <a:rPr lang="en-GB" sz="1200" i="1" kern="1200" dirty="0">
                <a:solidFill>
                  <a:schemeClr val="tx1"/>
                </a:solidFill>
                <a:effectLst/>
                <a:latin typeface="+mn-lt"/>
                <a:ea typeface="+mn-ea"/>
                <a:cs typeface="+mn-cs"/>
              </a:rPr>
              <a:t>Days’ Doings</a:t>
            </a:r>
            <a:r>
              <a:rPr lang="en-GB" sz="1200" kern="1200" dirty="0">
                <a:solidFill>
                  <a:schemeClr val="tx1"/>
                </a:solidFill>
                <a:effectLst/>
                <a:latin typeface="+mn-lt"/>
                <a:ea typeface="+mn-ea"/>
                <a:cs typeface="+mn-cs"/>
              </a:rPr>
              <a:t> on 18</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July 1870. Here [click] is the same image in the London paper with a different caption – damsel could only have been in the British paper! But this is a rare example. The engraving of ‘Le </a:t>
            </a:r>
            <a:r>
              <a:rPr lang="en-GB" sz="1200" kern="1200" dirty="0" err="1">
                <a:solidFill>
                  <a:schemeClr val="tx1"/>
                </a:solidFill>
                <a:effectLst/>
                <a:latin typeface="+mn-lt"/>
                <a:ea typeface="+mn-ea"/>
                <a:cs typeface="+mn-cs"/>
              </a:rPr>
              <a:t>Mamillare</a:t>
            </a:r>
            <a:r>
              <a:rPr lang="en-GB" sz="1200" kern="1200" dirty="0">
                <a:solidFill>
                  <a:schemeClr val="tx1"/>
                </a:solidFill>
                <a:effectLst/>
                <a:latin typeface="+mn-lt"/>
                <a:ea typeface="+mn-ea"/>
                <a:cs typeface="+mn-cs"/>
              </a:rPr>
              <a:t>’ never appears in the New York paper.</a:t>
            </a:r>
          </a:p>
          <a:p>
            <a:endParaRPr lang="en-GB" dirty="0"/>
          </a:p>
        </p:txBody>
      </p:sp>
      <p:sp>
        <p:nvSpPr>
          <p:cNvPr id="4" name="Slide Number Placeholder 3"/>
          <p:cNvSpPr>
            <a:spLocks noGrp="1"/>
          </p:cNvSpPr>
          <p:nvPr>
            <p:ph type="sldNum" sz="quarter" idx="5"/>
          </p:nvPr>
        </p:nvSpPr>
        <p:spPr/>
        <p:txBody>
          <a:bodyPr/>
          <a:lstStyle/>
          <a:p>
            <a:fld id="{6E2A5A8E-440C-44E0-A5D0-51EABFAF55CA}" type="slidenum">
              <a:rPr lang="en-GB" smtClean="0"/>
              <a:t>15</a:t>
            </a:fld>
            <a:endParaRPr lang="en-GB"/>
          </a:p>
        </p:txBody>
      </p:sp>
    </p:spTree>
    <p:extLst>
      <p:ext uri="{BB962C8B-B14F-4D97-AF65-F5344CB8AC3E}">
        <p14:creationId xmlns:p14="http://schemas.microsoft.com/office/powerpoint/2010/main" val="10334536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Whether by accident or design, </a:t>
            </a:r>
            <a:r>
              <a:rPr lang="en-GB" sz="1200" i="1" kern="1200" dirty="0">
                <a:solidFill>
                  <a:schemeClr val="tx1"/>
                </a:solidFill>
                <a:effectLst/>
                <a:latin typeface="+mn-lt"/>
                <a:ea typeface="+mn-ea"/>
                <a:cs typeface="+mn-cs"/>
              </a:rPr>
              <a:t>The Days’ Doings</a:t>
            </a:r>
            <a:r>
              <a:rPr lang="en-GB" sz="1200" kern="1200" dirty="0">
                <a:solidFill>
                  <a:schemeClr val="tx1"/>
                </a:solidFill>
                <a:effectLst/>
                <a:latin typeface="+mn-lt"/>
                <a:ea typeface="+mn-ea"/>
                <a:cs typeface="+mn-cs"/>
              </a:rPr>
              <a:t> in London appeared at just the time when the moral crusaders of the Society for the Suppression of Vice were most active against what they judged to be ‘indecent’ publications; soon they moved against </a:t>
            </a:r>
            <a:r>
              <a:rPr lang="en-GB" sz="1200" i="1" kern="1200" dirty="0">
                <a:solidFill>
                  <a:schemeClr val="tx1"/>
                </a:solidFill>
                <a:effectLst/>
                <a:latin typeface="+mn-lt"/>
                <a:ea typeface="+mn-ea"/>
                <a:cs typeface="+mn-cs"/>
              </a:rPr>
              <a:t>The Days’ Doings</a:t>
            </a:r>
            <a:r>
              <a:rPr lang="en-GB" sz="1200" kern="1200" dirty="0">
                <a:solidFill>
                  <a:schemeClr val="tx1"/>
                </a:solidFill>
                <a:effectLst/>
                <a:latin typeface="+mn-lt"/>
                <a:ea typeface="+mn-ea"/>
                <a:cs typeface="+mn-cs"/>
              </a:rPr>
              <a:t>. This piece [click] in the </a:t>
            </a:r>
            <a:r>
              <a:rPr lang="en-GB" sz="1200" i="1" kern="1200" dirty="0">
                <a:solidFill>
                  <a:schemeClr val="tx1"/>
                </a:solidFill>
                <a:effectLst/>
                <a:latin typeface="+mn-lt"/>
                <a:ea typeface="+mn-ea"/>
                <a:cs typeface="+mn-cs"/>
              </a:rPr>
              <a:t>Renfrewshire Independent </a:t>
            </a:r>
            <a:r>
              <a:rPr lang="en-GB" sz="1200" kern="1200" dirty="0">
                <a:solidFill>
                  <a:schemeClr val="tx1"/>
                </a:solidFill>
                <a:effectLst/>
                <a:latin typeface="+mn-lt"/>
                <a:ea typeface="+mn-ea"/>
                <a:cs typeface="+mn-cs"/>
              </a:rPr>
              <a:t>in Scotland, January 1872, reported on publisher Frederick Shove’s appearance at Bow Street Police Court, London, just two days earlier, noting that this was not Mr Shove’s first court appearance to defend a charge of producing ‘an alleged indecent publication’. Included in the evidence was the recent Christmas edition of the paper, [click] which actually appeared after the initial summons and which the prosecuting lawyer, Mr </a:t>
            </a:r>
            <a:r>
              <a:rPr lang="en-GB" sz="1200" kern="1200" dirty="0" err="1">
                <a:solidFill>
                  <a:schemeClr val="tx1"/>
                </a:solidFill>
                <a:effectLst/>
                <a:latin typeface="+mn-lt"/>
                <a:ea typeface="+mn-ea"/>
                <a:cs typeface="+mn-cs"/>
              </a:rPr>
              <a:t>Besley</a:t>
            </a:r>
            <a:r>
              <a:rPr lang="en-GB" sz="1200" kern="1200" dirty="0">
                <a:solidFill>
                  <a:schemeClr val="tx1"/>
                </a:solidFill>
                <a:effectLst/>
                <a:latin typeface="+mn-lt"/>
                <a:ea typeface="+mn-ea"/>
                <a:cs typeface="+mn-cs"/>
              </a:rPr>
              <a:t>, dismissed as ‘quite as bad as the others of which he had complained.’ The outcome was that the printer’s </a:t>
            </a:r>
            <a:r>
              <a:rPr lang="en-GB" sz="1200" kern="1200" dirty="0" err="1">
                <a:solidFill>
                  <a:schemeClr val="tx1"/>
                </a:solidFill>
                <a:effectLst/>
                <a:latin typeface="+mn-lt"/>
                <a:ea typeface="+mn-ea"/>
                <a:cs typeface="+mn-cs"/>
              </a:rPr>
              <a:t>formes</a:t>
            </a:r>
            <a:r>
              <a:rPr lang="en-GB" sz="1200" kern="1200" dirty="0">
                <a:solidFill>
                  <a:schemeClr val="tx1"/>
                </a:solidFill>
                <a:effectLst/>
                <a:latin typeface="+mn-lt"/>
                <a:ea typeface="+mn-ea"/>
                <a:cs typeface="+mn-cs"/>
              </a:rPr>
              <a:t> were ‘struck off’ for this issue, meaning it could not be reprinted. Yet by February 1872, the paper was on trial again . This time, after a perfunctory attempt to defend its position, the publisher accepted that some illustrations had gone too far, agreed to tone things down and was fined £300.</a:t>
            </a:r>
          </a:p>
          <a:p>
            <a:endParaRPr lang="en-GB" dirty="0"/>
          </a:p>
        </p:txBody>
      </p:sp>
      <p:sp>
        <p:nvSpPr>
          <p:cNvPr id="4" name="Slide Number Placeholder 3"/>
          <p:cNvSpPr>
            <a:spLocks noGrp="1"/>
          </p:cNvSpPr>
          <p:nvPr>
            <p:ph type="sldNum" sz="quarter" idx="5"/>
          </p:nvPr>
        </p:nvSpPr>
        <p:spPr/>
        <p:txBody>
          <a:bodyPr/>
          <a:lstStyle/>
          <a:p>
            <a:fld id="{6E2A5A8E-440C-44E0-A5D0-51EABFAF55CA}" type="slidenum">
              <a:rPr lang="en-GB" smtClean="0"/>
              <a:t>16</a:t>
            </a:fld>
            <a:endParaRPr lang="en-GB"/>
          </a:p>
        </p:txBody>
      </p:sp>
    </p:spTree>
    <p:extLst>
      <p:ext uri="{BB962C8B-B14F-4D97-AF65-F5344CB8AC3E}">
        <p14:creationId xmlns:p14="http://schemas.microsoft.com/office/powerpoint/2010/main" val="2952118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conductor, whilst capitulating in court, took a very different approach in the paper itself. Under a column entitled ‘The Editor’s Protest’, the author makes a robust defence ‘against the late prosecution’ of the paper, suggesting its pictorial content was merely true to life and, compared to other sources, rather tame’ Actions, however, would speak louder than words. The paper underwent a change of title [click] to </a:t>
            </a:r>
            <a:r>
              <a:rPr lang="en-GB" sz="1200" i="1" kern="1200" dirty="0">
                <a:solidFill>
                  <a:schemeClr val="tx1"/>
                </a:solidFill>
                <a:effectLst/>
                <a:latin typeface="+mn-lt"/>
                <a:ea typeface="+mn-ea"/>
                <a:cs typeface="+mn-cs"/>
              </a:rPr>
              <a:t>Here and There</a:t>
            </a:r>
            <a:r>
              <a:rPr lang="en-GB" sz="1200" kern="1200" dirty="0">
                <a:solidFill>
                  <a:schemeClr val="tx1"/>
                </a:solidFill>
                <a:effectLst/>
                <a:latin typeface="+mn-lt"/>
                <a:ea typeface="+mn-ea"/>
                <a:cs typeface="+mn-cs"/>
              </a:rPr>
              <a:t> from the following week’s number, blaming the ‘spiteful prosecution’ by ‘a certain self-called society’ for creating ‘prejudice […] horror and disgust’ among potential readers. Although the content was markedly toned down, the link with the previous publication was retained in the form of the masthead and – more pertinently – in [click] a recurring feature ‘From the Ghost of the “Days’ Doings” complaining of the earlier title’s fate. There was little magnanimity in defeat being shown here!</a:t>
            </a:r>
            <a:endParaRPr lang="en-GB" sz="1200" dirty="0"/>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E2A5A8E-440C-44E0-A5D0-51EABFAF55CA}" type="slidenum">
              <a:rPr lang="en-GB" smtClean="0"/>
              <a:t>17</a:t>
            </a:fld>
            <a:endParaRPr lang="en-GB"/>
          </a:p>
        </p:txBody>
      </p:sp>
    </p:spTree>
    <p:extLst>
      <p:ext uri="{BB962C8B-B14F-4D97-AF65-F5344CB8AC3E}">
        <p14:creationId xmlns:p14="http://schemas.microsoft.com/office/powerpoint/2010/main" val="3551329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t>Here and There </a:t>
            </a:r>
            <a:r>
              <a:rPr lang="en-GB" dirty="0"/>
              <a:t>lasted the rest of 1872 but something had clearly been lost – probably lots of money. On 21</a:t>
            </a:r>
            <a:r>
              <a:rPr lang="en-GB" baseline="30000" dirty="0"/>
              <a:t>st</a:t>
            </a:r>
            <a:r>
              <a:rPr lang="en-GB" dirty="0"/>
              <a:t> December 1872 – a year after the fateful Christmas special – this notice appeared [click]. </a:t>
            </a:r>
            <a:r>
              <a:rPr lang="en-GB" sz="1200" kern="1200" dirty="0">
                <a:solidFill>
                  <a:schemeClr val="tx1"/>
                </a:solidFill>
                <a:effectLst/>
                <a:latin typeface="+mn-lt"/>
                <a:ea typeface="+mn-ea"/>
                <a:cs typeface="+mn-cs"/>
              </a:rPr>
              <a:t>From the same publishing address and at the same price, this was a noble attempt to launch a new title [click] utilising the artistic and journalistic resources in place. The illustrations now include many foreign landscapes rather than sensational or racy scenes. The etchings were well executed – but otherwise unremarkable. It was no surprise that </a:t>
            </a:r>
            <a:r>
              <a:rPr lang="en-GB" sz="1200" i="1" kern="1200" dirty="0">
                <a:solidFill>
                  <a:schemeClr val="tx1"/>
                </a:solidFill>
                <a:effectLst/>
                <a:latin typeface="+mn-lt"/>
                <a:ea typeface="+mn-ea"/>
                <a:cs typeface="+mn-cs"/>
              </a:rPr>
              <a:t>Passing Events</a:t>
            </a:r>
            <a:r>
              <a:rPr lang="en-GB" sz="1200" kern="1200" dirty="0">
                <a:solidFill>
                  <a:schemeClr val="tx1"/>
                </a:solidFill>
                <a:effectLst/>
                <a:latin typeface="+mn-lt"/>
                <a:ea typeface="+mn-ea"/>
                <a:cs typeface="+mn-cs"/>
              </a:rPr>
              <a:t> was very short-lived, lasting just thirteen weekly issues. For the Society for the Suppression of Vice, this was a notable scalp. For me, the joyful daring of the </a:t>
            </a:r>
            <a:r>
              <a:rPr lang="en-GB" sz="1200" i="1" kern="1200" dirty="0">
                <a:solidFill>
                  <a:schemeClr val="tx1"/>
                </a:solidFill>
                <a:effectLst/>
                <a:latin typeface="+mn-lt"/>
                <a:ea typeface="+mn-ea"/>
                <a:cs typeface="+mn-cs"/>
              </a:rPr>
              <a:t>Days’ Doings</a:t>
            </a:r>
            <a:r>
              <a:rPr lang="en-GB" sz="1200" kern="1200" dirty="0">
                <a:solidFill>
                  <a:schemeClr val="tx1"/>
                </a:solidFill>
                <a:effectLst/>
                <a:latin typeface="+mn-lt"/>
                <a:ea typeface="+mn-ea"/>
                <a:cs typeface="+mn-cs"/>
              </a:rPr>
              <a:t> deserved better than to end with such a whimper. But what effect did this have on the progenitor?</a:t>
            </a:r>
          </a:p>
          <a:p>
            <a:endParaRPr lang="en-GB" dirty="0"/>
          </a:p>
        </p:txBody>
      </p:sp>
      <p:sp>
        <p:nvSpPr>
          <p:cNvPr id="4" name="Slide Number Placeholder 3"/>
          <p:cNvSpPr>
            <a:spLocks noGrp="1"/>
          </p:cNvSpPr>
          <p:nvPr>
            <p:ph type="sldNum" sz="quarter" idx="5"/>
          </p:nvPr>
        </p:nvSpPr>
        <p:spPr/>
        <p:txBody>
          <a:bodyPr/>
          <a:lstStyle/>
          <a:p>
            <a:fld id="{6E2A5A8E-440C-44E0-A5D0-51EABFAF55CA}" type="slidenum">
              <a:rPr lang="en-GB" smtClean="0"/>
              <a:t>18</a:t>
            </a:fld>
            <a:endParaRPr lang="en-GB"/>
          </a:p>
        </p:txBody>
      </p:sp>
    </p:spTree>
    <p:extLst>
      <p:ext uri="{BB962C8B-B14F-4D97-AF65-F5344CB8AC3E}">
        <p14:creationId xmlns:p14="http://schemas.microsoft.com/office/powerpoint/2010/main" val="36890923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As the London paper was starting again with its third title in 1873, the </a:t>
            </a:r>
            <a:r>
              <a:rPr lang="en-GB" sz="1200" i="1" kern="1200" dirty="0">
                <a:solidFill>
                  <a:schemeClr val="tx1"/>
                </a:solidFill>
                <a:effectLst/>
                <a:latin typeface="+mn-lt"/>
                <a:ea typeface="+mn-ea"/>
                <a:cs typeface="+mn-cs"/>
              </a:rPr>
              <a:t>Days’ Doings</a:t>
            </a:r>
            <a:r>
              <a:rPr lang="en-GB" sz="1200" kern="1200" dirty="0">
                <a:solidFill>
                  <a:schemeClr val="tx1"/>
                </a:solidFill>
                <a:effectLst/>
                <a:latin typeface="+mn-lt"/>
                <a:ea typeface="+mn-ea"/>
                <a:cs typeface="+mn-cs"/>
              </a:rPr>
              <a:t> in New York also found itself pursued [click] by a moral crusader, Anthony Comstock, a US Postal Inspector dedicated to upholding Christian morality who was opposed to obscene literature, abortion, contraception, masturbation, gambling, prostitution and patent medicine. He would soon launch [click] the New York Society for the Suppression of Vice but, for now, took aim at the periodical, armed with an 1868 obscenity law and sponsorship from the Young Men’s Christian Association. Interestingly, ‘while he objected to the </a:t>
            </a:r>
            <a:r>
              <a:rPr lang="en-GB" sz="1200" i="1" kern="1200" dirty="0">
                <a:solidFill>
                  <a:schemeClr val="tx1"/>
                </a:solidFill>
                <a:effectLst/>
                <a:latin typeface="+mn-lt"/>
                <a:ea typeface="+mn-ea"/>
                <a:cs typeface="+mn-cs"/>
              </a:rPr>
              <a:t>Days’ Doings</a:t>
            </a:r>
            <a:r>
              <a:rPr lang="en-GB" sz="1200" kern="1200" dirty="0">
                <a:solidFill>
                  <a:schemeClr val="tx1"/>
                </a:solidFill>
                <a:effectLst/>
                <a:latin typeface="+mn-lt"/>
                <a:ea typeface="+mn-ea"/>
                <a:cs typeface="+mn-cs"/>
              </a:rPr>
              <a:t>’ illustrations, Comstock was especially incensed by the advertisements in the back pages [click] for ‘abortifacients and notices for “homosexual” illustrated books.’ [click] Here are some back page ads – there is perhaps a code at work. In any case Leslie, perhaps chastened by the experiences with the British courts, reached agreement with the public prosecutor to tone down the content of the publication, much to Comstock’s consternation. By 1876, the paper was rebranded to [click] to </a:t>
            </a:r>
            <a:r>
              <a:rPr lang="en-GB" sz="1200" i="1" kern="1200" dirty="0">
                <a:solidFill>
                  <a:schemeClr val="tx1"/>
                </a:solidFill>
                <a:effectLst/>
                <a:latin typeface="+mn-lt"/>
                <a:ea typeface="+mn-ea"/>
                <a:cs typeface="+mn-cs"/>
              </a:rPr>
              <a:t>The New York Illustrated Times</a:t>
            </a:r>
            <a:r>
              <a:rPr lang="en-GB" sz="1200" kern="1200" dirty="0">
                <a:solidFill>
                  <a:schemeClr val="tx1"/>
                </a:solidFill>
                <a:effectLst/>
                <a:latin typeface="+mn-lt"/>
                <a:ea typeface="+mn-ea"/>
                <a:cs typeface="+mn-cs"/>
              </a:rPr>
              <a:t>. In this guise, it continued until Leslie’s death in 1880. His widow, Miriam, [click] a four-times married feminist, found the paper offensive, even in its new form. She sold it to one William Ellis in 1881, who would sustain it for another four years. </a:t>
            </a:r>
            <a:endParaRPr lang="en-GB" dirty="0"/>
          </a:p>
        </p:txBody>
      </p:sp>
      <p:sp>
        <p:nvSpPr>
          <p:cNvPr id="4" name="Slide Number Placeholder 3"/>
          <p:cNvSpPr>
            <a:spLocks noGrp="1"/>
          </p:cNvSpPr>
          <p:nvPr>
            <p:ph type="sldNum" sz="quarter" idx="5"/>
          </p:nvPr>
        </p:nvSpPr>
        <p:spPr/>
        <p:txBody>
          <a:bodyPr/>
          <a:lstStyle/>
          <a:p>
            <a:fld id="{6E2A5A8E-440C-44E0-A5D0-51EABFAF55CA}" type="slidenum">
              <a:rPr lang="en-GB" smtClean="0"/>
              <a:t>19</a:t>
            </a:fld>
            <a:endParaRPr lang="en-GB"/>
          </a:p>
        </p:txBody>
      </p:sp>
    </p:spTree>
    <p:extLst>
      <p:ext uri="{BB962C8B-B14F-4D97-AF65-F5344CB8AC3E}">
        <p14:creationId xmlns:p14="http://schemas.microsoft.com/office/powerpoint/2010/main" val="25251389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For over fifteen years, then, a popular illustrated journal from the Frank Leslie stable was enjoyed by New Yorkers. It flirted with danger and challenged the moral consensus, but by adapting and possibly learning the lessons of its ill-fated British counterpart, was able to sustain for much longer. Whilst it’s not certain that Leslie was behind the London paper, evidence suggests he probably was. He had an instinct for targeting content to different sectors of the reading public, so it’s consistent with his practice that he might have done so across the Atlantic and really pushed the boundaries there. The migration of the </a:t>
            </a:r>
            <a:r>
              <a:rPr lang="en-GB" sz="1200" i="1" kern="1200" dirty="0">
                <a:solidFill>
                  <a:schemeClr val="tx1"/>
                </a:solidFill>
                <a:effectLst/>
                <a:latin typeface="+mn-lt"/>
                <a:ea typeface="+mn-ea"/>
                <a:cs typeface="+mn-cs"/>
              </a:rPr>
              <a:t>Days Doings </a:t>
            </a:r>
            <a:r>
              <a:rPr lang="en-GB" sz="1200" kern="1200" dirty="0">
                <a:solidFill>
                  <a:schemeClr val="tx1"/>
                </a:solidFill>
                <a:effectLst/>
                <a:latin typeface="+mn-lt"/>
                <a:ea typeface="+mn-ea"/>
                <a:cs typeface="+mn-cs"/>
              </a:rPr>
              <a:t>to Britain from Gilded Age New York was the act of a Transatlantic </a:t>
            </a:r>
            <a:r>
              <a:rPr lang="en-GB" sz="1200" i="1" kern="1200" dirty="0">
                <a:solidFill>
                  <a:schemeClr val="tx1"/>
                </a:solidFill>
                <a:effectLst/>
                <a:latin typeface="+mn-lt"/>
                <a:ea typeface="+mn-ea"/>
                <a:cs typeface="+mn-cs"/>
              </a:rPr>
              <a:t>agent provocateur,</a:t>
            </a:r>
            <a:r>
              <a:rPr lang="en-GB" sz="1200" kern="1200" dirty="0">
                <a:solidFill>
                  <a:schemeClr val="tx1"/>
                </a:solidFill>
                <a:effectLst/>
                <a:latin typeface="+mn-lt"/>
                <a:ea typeface="+mn-ea"/>
                <a:cs typeface="+mn-cs"/>
              </a:rPr>
              <a:t> a champion of freedom of expression, challenging the stifling public morality of mid-Victorian England. As such, I would argue that </a:t>
            </a:r>
            <a:r>
              <a:rPr lang="en-GB" sz="1200" i="1" kern="1200" dirty="0">
                <a:solidFill>
                  <a:schemeClr val="tx1"/>
                </a:solidFill>
                <a:effectLst/>
                <a:latin typeface="+mn-lt"/>
                <a:ea typeface="+mn-ea"/>
                <a:cs typeface="+mn-cs"/>
              </a:rPr>
              <a:t>The Days’ Doings</a:t>
            </a:r>
            <a:r>
              <a:rPr lang="en-GB" sz="1200" kern="1200" dirty="0">
                <a:solidFill>
                  <a:schemeClr val="tx1"/>
                </a:solidFill>
                <a:effectLst/>
                <a:latin typeface="+mn-lt"/>
                <a:ea typeface="+mn-ea"/>
                <a:cs typeface="+mn-cs"/>
              </a:rPr>
              <a:t> contributed to contemporary debates about the development of society, morality and the newspaper press itself, looking forward to more liberal times.</a:t>
            </a:r>
          </a:p>
          <a:p>
            <a:endParaRPr lang="en-GB" dirty="0"/>
          </a:p>
        </p:txBody>
      </p:sp>
      <p:sp>
        <p:nvSpPr>
          <p:cNvPr id="4" name="Slide Number Placeholder 3"/>
          <p:cNvSpPr>
            <a:spLocks noGrp="1"/>
          </p:cNvSpPr>
          <p:nvPr>
            <p:ph type="sldNum" sz="quarter" idx="5"/>
          </p:nvPr>
        </p:nvSpPr>
        <p:spPr/>
        <p:txBody>
          <a:bodyPr/>
          <a:lstStyle/>
          <a:p>
            <a:fld id="{6E2A5A8E-440C-44E0-A5D0-51EABFAF55CA}" type="slidenum">
              <a:rPr lang="en-GB" smtClean="0"/>
              <a:t>20</a:t>
            </a:fld>
            <a:endParaRPr lang="en-GB"/>
          </a:p>
        </p:txBody>
      </p:sp>
    </p:spTree>
    <p:extLst>
      <p:ext uri="{BB962C8B-B14F-4D97-AF65-F5344CB8AC3E}">
        <p14:creationId xmlns:p14="http://schemas.microsoft.com/office/powerpoint/2010/main" val="20703486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close with the final illustration from the London </a:t>
            </a:r>
            <a:r>
              <a:rPr lang="en-GB" i="1" dirty="0"/>
              <a:t>Days’ Doings </a:t>
            </a:r>
            <a:r>
              <a:rPr lang="en-GB" i="0" dirty="0"/>
              <a:t>that hopefully speaks for itself. Thank you.</a:t>
            </a:r>
            <a:endParaRPr lang="en-GB" dirty="0"/>
          </a:p>
        </p:txBody>
      </p:sp>
      <p:sp>
        <p:nvSpPr>
          <p:cNvPr id="4" name="Slide Number Placeholder 3"/>
          <p:cNvSpPr>
            <a:spLocks noGrp="1"/>
          </p:cNvSpPr>
          <p:nvPr>
            <p:ph type="sldNum" sz="quarter" idx="5"/>
          </p:nvPr>
        </p:nvSpPr>
        <p:spPr/>
        <p:txBody>
          <a:bodyPr/>
          <a:lstStyle/>
          <a:p>
            <a:fld id="{6E2A5A8E-440C-44E0-A5D0-51EABFAF55CA}" type="slidenum">
              <a:rPr lang="en-GB" smtClean="0"/>
              <a:t>21</a:t>
            </a:fld>
            <a:endParaRPr lang="en-GB"/>
          </a:p>
        </p:txBody>
      </p:sp>
    </p:spTree>
    <p:extLst>
      <p:ext uri="{BB962C8B-B14F-4D97-AF65-F5344CB8AC3E}">
        <p14:creationId xmlns:p14="http://schemas.microsoft.com/office/powerpoint/2010/main" val="19771888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38EC3074-C9C9-49CC-80A6-CE4487BCFCAA}" type="datetimeFigureOut">
              <a:rPr lang="en-GB" smtClean="0"/>
              <a:t>17/07/2026</a:t>
            </a:fld>
            <a:endParaRPr lang="en-GB"/>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GB"/>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02E0C86-F889-4300-892B-629F06A7E227}" type="slidenum">
              <a:rPr lang="en-GB" smtClean="0"/>
              <a:t>‹#›</a:t>
            </a:fld>
            <a:endParaRPr lang="en-GB"/>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737550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EC3074-C9C9-49CC-80A6-CE4487BCFCAA}" type="datetimeFigureOut">
              <a:rPr lang="en-GB" smtClean="0"/>
              <a:t>17/07/2026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2E0C86-F889-4300-892B-629F06A7E227}" type="slidenum">
              <a:rPr lang="en-GB" smtClean="0"/>
              <a:t>‹#›</a:t>
            </a:fld>
            <a:endParaRPr lang="en-GB"/>
          </a:p>
        </p:txBody>
      </p:sp>
    </p:spTree>
    <p:extLst>
      <p:ext uri="{BB962C8B-B14F-4D97-AF65-F5344CB8AC3E}">
        <p14:creationId xmlns:p14="http://schemas.microsoft.com/office/powerpoint/2010/main" val="232805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8EC3074-C9C9-49CC-80A6-CE4487BCFCAA}" type="datetimeFigureOut">
              <a:rPr lang="en-GB" smtClean="0"/>
              <a:t>17/07/2026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2E0C86-F889-4300-892B-629F06A7E227}" type="slidenum">
              <a:rPr lang="en-GB" smtClean="0"/>
              <a:t>‹#›</a:t>
            </a:fld>
            <a:endParaRPr lang="en-GB"/>
          </a:p>
        </p:txBody>
      </p:sp>
    </p:spTree>
    <p:extLst>
      <p:ext uri="{BB962C8B-B14F-4D97-AF65-F5344CB8AC3E}">
        <p14:creationId xmlns:p14="http://schemas.microsoft.com/office/powerpoint/2010/main" val="998609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EC3074-C9C9-49CC-80A6-CE4487BCFCAA}" type="datetimeFigureOut">
              <a:rPr lang="en-GB" smtClean="0"/>
              <a:t>17/07/2026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2E0C86-F889-4300-892B-629F06A7E227}" type="slidenum">
              <a:rPr lang="en-GB" smtClean="0"/>
              <a:t>‹#›</a:t>
            </a:fld>
            <a:endParaRPr lang="en-GB"/>
          </a:p>
        </p:txBody>
      </p:sp>
    </p:spTree>
    <p:extLst>
      <p:ext uri="{BB962C8B-B14F-4D97-AF65-F5344CB8AC3E}">
        <p14:creationId xmlns:p14="http://schemas.microsoft.com/office/powerpoint/2010/main" val="3779991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EC3074-C9C9-49CC-80A6-CE4487BCFCAA}" type="datetimeFigureOut">
              <a:rPr lang="en-GB" smtClean="0"/>
              <a:t>17/07/2026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2E0C86-F889-4300-892B-629F06A7E227}" type="slidenum">
              <a:rPr lang="en-GB" smtClean="0"/>
              <a:t>‹#›</a:t>
            </a:fld>
            <a:endParaRPr lang="en-GB"/>
          </a:p>
        </p:txBody>
      </p:sp>
    </p:spTree>
    <p:extLst>
      <p:ext uri="{BB962C8B-B14F-4D97-AF65-F5344CB8AC3E}">
        <p14:creationId xmlns:p14="http://schemas.microsoft.com/office/powerpoint/2010/main" val="1867590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EC3074-C9C9-49CC-80A6-CE4487BCFCAA}" type="datetimeFigureOut">
              <a:rPr lang="en-GB" smtClean="0"/>
              <a:t>17/07/2026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2E0C86-F889-4300-892B-629F06A7E227}" type="slidenum">
              <a:rPr lang="en-GB" smtClean="0"/>
              <a:t>‹#›</a:t>
            </a:fld>
            <a:endParaRPr lang="en-GB"/>
          </a:p>
        </p:txBody>
      </p:sp>
    </p:spTree>
    <p:extLst>
      <p:ext uri="{BB962C8B-B14F-4D97-AF65-F5344CB8AC3E}">
        <p14:creationId xmlns:p14="http://schemas.microsoft.com/office/powerpoint/2010/main" val="2093734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EC3074-C9C9-49CC-80A6-CE4487BCFCAA}" type="datetimeFigureOut">
              <a:rPr lang="en-GB" smtClean="0"/>
              <a:t>17/07/2026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2E0C86-F889-4300-892B-629F06A7E227}" type="slidenum">
              <a:rPr lang="en-GB" smtClean="0"/>
              <a:t>‹#›</a:t>
            </a:fld>
            <a:endParaRPr lang="en-GB"/>
          </a:p>
        </p:txBody>
      </p:sp>
    </p:spTree>
    <p:extLst>
      <p:ext uri="{BB962C8B-B14F-4D97-AF65-F5344CB8AC3E}">
        <p14:creationId xmlns:p14="http://schemas.microsoft.com/office/powerpoint/2010/main" val="2644207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8EC3074-C9C9-49CC-80A6-CE4487BCFCAA}" type="datetimeFigureOut">
              <a:rPr lang="en-GB" smtClean="0"/>
              <a:t>17/07/2026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2E0C86-F889-4300-892B-629F06A7E227}" type="slidenum">
              <a:rPr lang="en-GB" smtClean="0"/>
              <a:t>‹#›</a:t>
            </a:fld>
            <a:endParaRPr lang="en-GB"/>
          </a:p>
        </p:txBody>
      </p:sp>
    </p:spTree>
    <p:extLst>
      <p:ext uri="{BB962C8B-B14F-4D97-AF65-F5344CB8AC3E}">
        <p14:creationId xmlns:p14="http://schemas.microsoft.com/office/powerpoint/2010/main" val="2482261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8EC3074-C9C9-49CC-80A6-CE4487BCFCAA}" type="datetimeFigureOut">
              <a:rPr lang="en-GB" smtClean="0"/>
              <a:t>17/07/2026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2E0C86-F889-4300-892B-629F06A7E227}" type="slidenum">
              <a:rPr lang="en-GB" smtClean="0"/>
              <a:t>‹#›</a:t>
            </a:fld>
            <a:endParaRPr lang="en-GB"/>
          </a:p>
        </p:txBody>
      </p:sp>
    </p:spTree>
    <p:extLst>
      <p:ext uri="{BB962C8B-B14F-4D97-AF65-F5344CB8AC3E}">
        <p14:creationId xmlns:p14="http://schemas.microsoft.com/office/powerpoint/2010/main" val="1430567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8EC3074-C9C9-49CC-80A6-CE4487BCFCAA}" type="datetimeFigureOut">
              <a:rPr lang="en-GB" smtClean="0"/>
              <a:t>17/07/2026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2E0C86-F889-4300-892B-629F06A7E227}" type="slidenum">
              <a:rPr lang="en-GB" smtClean="0"/>
              <a:t>‹#›</a:t>
            </a:fld>
            <a:endParaRPr lang="en-GB"/>
          </a:p>
        </p:txBody>
      </p:sp>
    </p:spTree>
    <p:extLst>
      <p:ext uri="{BB962C8B-B14F-4D97-AF65-F5344CB8AC3E}">
        <p14:creationId xmlns:p14="http://schemas.microsoft.com/office/powerpoint/2010/main" val="1688763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8EC3074-C9C9-49CC-80A6-CE4487BCFCAA}" type="datetimeFigureOut">
              <a:rPr lang="en-GB" smtClean="0"/>
              <a:t>17/07/2026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2E0C86-F889-4300-892B-629F06A7E227}" type="slidenum">
              <a:rPr lang="en-GB" smtClean="0"/>
              <a:t>‹#›</a:t>
            </a:fld>
            <a:endParaRPr lang="en-GB"/>
          </a:p>
        </p:txBody>
      </p:sp>
    </p:spTree>
    <p:extLst>
      <p:ext uri="{BB962C8B-B14F-4D97-AF65-F5344CB8AC3E}">
        <p14:creationId xmlns:p14="http://schemas.microsoft.com/office/powerpoint/2010/main" val="32269843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8EC3074-C9C9-49CC-80A6-CE4487BCFCAA}" type="datetimeFigureOut">
              <a:rPr lang="en-GB" smtClean="0"/>
              <a:t>17/07/2026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2E0C86-F889-4300-892B-629F06A7E227}" type="slidenum">
              <a:rPr lang="en-GB" smtClean="0"/>
              <a:t>‹#›</a:t>
            </a:fld>
            <a:endParaRPr lang="en-GB"/>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173789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8EC3074-C9C9-49CC-80A6-CE4487BCFCAA}" type="datetimeFigureOut">
              <a:rPr lang="en-GB" smtClean="0"/>
              <a:t>17/07/2026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2E0C86-F889-4300-892B-629F06A7E227}" type="slidenum">
              <a:rPr lang="en-GB" smtClean="0"/>
              <a:t>‹#›</a:t>
            </a:fld>
            <a:endParaRPr lang="en-GB"/>
          </a:p>
        </p:txBody>
      </p:sp>
    </p:spTree>
    <p:extLst>
      <p:ext uri="{BB962C8B-B14F-4D97-AF65-F5344CB8AC3E}">
        <p14:creationId xmlns:p14="http://schemas.microsoft.com/office/powerpoint/2010/main" val="838600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8EC3074-C9C9-49CC-80A6-CE4487BCFCAA}" type="datetimeFigureOut">
              <a:rPr lang="en-GB" smtClean="0"/>
              <a:t>17/07/2026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2E0C86-F889-4300-892B-629F06A7E227}" type="slidenum">
              <a:rPr lang="en-GB" smtClean="0"/>
              <a:t>‹#›</a:t>
            </a:fld>
            <a:endParaRPr lang="en-GB"/>
          </a:p>
        </p:txBody>
      </p:sp>
    </p:spTree>
    <p:extLst>
      <p:ext uri="{BB962C8B-B14F-4D97-AF65-F5344CB8AC3E}">
        <p14:creationId xmlns:p14="http://schemas.microsoft.com/office/powerpoint/2010/main" val="652179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8EC3074-C9C9-49CC-80A6-CE4487BCFCAA}" type="datetimeFigureOut">
              <a:rPr lang="en-GB" smtClean="0"/>
              <a:t>17/07/2026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2E0C86-F889-4300-892B-629F06A7E227}" type="slidenum">
              <a:rPr lang="en-GB" smtClean="0"/>
              <a:t>‹#›</a:t>
            </a:fld>
            <a:endParaRPr lang="en-GB"/>
          </a:p>
        </p:txBody>
      </p:sp>
    </p:spTree>
    <p:extLst>
      <p:ext uri="{BB962C8B-B14F-4D97-AF65-F5344CB8AC3E}">
        <p14:creationId xmlns:p14="http://schemas.microsoft.com/office/powerpoint/2010/main" val="7617600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EC3074-C9C9-49CC-80A6-CE4487BCFCAA}" type="datetimeFigureOut">
              <a:rPr lang="en-GB" smtClean="0"/>
              <a:t>17/07/2026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2E0C86-F889-4300-892B-629F06A7E227}" type="slidenum">
              <a:rPr lang="en-GB" smtClean="0"/>
              <a:t>‹#›</a:t>
            </a:fld>
            <a:endParaRPr lang="en-GB"/>
          </a:p>
        </p:txBody>
      </p:sp>
    </p:spTree>
    <p:extLst>
      <p:ext uri="{BB962C8B-B14F-4D97-AF65-F5344CB8AC3E}">
        <p14:creationId xmlns:p14="http://schemas.microsoft.com/office/powerpoint/2010/main" val="20711850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EC3074-C9C9-49CC-80A6-CE4487BCFCAA}" type="datetimeFigureOut">
              <a:rPr lang="en-GB" smtClean="0"/>
              <a:t>17/07/2026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2E0C86-F889-4300-892B-629F06A7E227}" type="slidenum">
              <a:rPr lang="en-GB" smtClean="0"/>
              <a:t>‹#›</a:t>
            </a:fld>
            <a:endParaRPr lang="en-GB"/>
          </a:p>
        </p:txBody>
      </p:sp>
    </p:spTree>
    <p:extLst>
      <p:ext uri="{BB962C8B-B14F-4D97-AF65-F5344CB8AC3E}">
        <p14:creationId xmlns:p14="http://schemas.microsoft.com/office/powerpoint/2010/main" val="36131866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EC3074-C9C9-49CC-80A6-CE4487BCFCAA}" type="datetimeFigureOut">
              <a:rPr lang="en-GB" smtClean="0"/>
              <a:t>17/07/2026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2E0C86-F889-4300-892B-629F06A7E227}" type="slidenum">
              <a:rPr lang="en-GB" smtClean="0"/>
              <a:t>‹#›</a:t>
            </a:fld>
            <a:endParaRPr lang="en-GB"/>
          </a:p>
        </p:txBody>
      </p:sp>
    </p:spTree>
    <p:extLst>
      <p:ext uri="{BB962C8B-B14F-4D97-AF65-F5344CB8AC3E}">
        <p14:creationId xmlns:p14="http://schemas.microsoft.com/office/powerpoint/2010/main" val="1908489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38EC3074-C9C9-49CC-80A6-CE4487BCFCAA}" type="datetimeFigureOut">
              <a:rPr lang="en-GB" smtClean="0"/>
              <a:t>17/07/2026</a:t>
            </a:fld>
            <a:endParaRPr lang="en-GB"/>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GB"/>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02E0C86-F889-4300-892B-629F06A7E227}" type="slidenum">
              <a:rPr lang="en-GB" smtClean="0"/>
              <a:t>‹#›</a:t>
            </a:fld>
            <a:endParaRPr lang="en-GB"/>
          </a:p>
        </p:txBody>
      </p:sp>
    </p:spTree>
    <p:extLst>
      <p:ext uri="{BB962C8B-B14F-4D97-AF65-F5344CB8AC3E}">
        <p14:creationId xmlns:p14="http://schemas.microsoft.com/office/powerpoint/2010/main" val="1518198783"/>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 id="2147483796" r:id="rId17"/>
    <p:sldLayoutId id="2147483797" r:id="rId18"/>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8.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37.png"/><Relationship Id="rId5" Type="http://schemas.openxmlformats.org/officeDocument/2006/relationships/image" Target="../media/image36.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8.xml"/><Relationship Id="rId5" Type="http://schemas.openxmlformats.org/officeDocument/2006/relationships/image" Target="../media/image4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3.jpg"/><Relationship Id="rId7" Type="http://schemas.openxmlformats.org/officeDocument/2006/relationships/image" Target="../media/image47.jpg"/><Relationship Id="rId2" Type="http://schemas.openxmlformats.org/officeDocument/2006/relationships/notesSlide" Target="../notesSlides/notesSlide19.xml"/><Relationship Id="rId1" Type="http://schemas.openxmlformats.org/officeDocument/2006/relationships/slideLayout" Target="../slideLayouts/slideLayout1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hyperlink" Target="https://www.linkedin.com/in/matthew-stephens-389070292/" TargetMode="External"/><Relationship Id="rId5" Type="http://schemas.openxmlformats.org/officeDocument/2006/relationships/hyperlink" Target="https://www.matthewstephens.org.uk/" TargetMode="External"/><Relationship Id="rId4" Type="http://schemas.openxmlformats.org/officeDocument/2006/relationships/hyperlink" Target="mailto:matthew.stephens1878@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E0123-A26B-4478-840E-0C7A3C9C6920}"/>
              </a:ext>
            </a:extLst>
          </p:cNvPr>
          <p:cNvSpPr>
            <a:spLocks noGrp="1"/>
          </p:cNvSpPr>
          <p:nvPr>
            <p:ph type="ctrTitle"/>
          </p:nvPr>
        </p:nvSpPr>
        <p:spPr>
          <a:xfrm>
            <a:off x="1523999" y="1962726"/>
            <a:ext cx="9144000" cy="1293236"/>
          </a:xfrm>
        </p:spPr>
        <p:txBody>
          <a:bodyPr/>
          <a:lstStyle/>
          <a:p>
            <a:r>
              <a:rPr lang="en-GB" dirty="0"/>
              <a:t>A tale of two cities</a:t>
            </a:r>
          </a:p>
        </p:txBody>
      </p:sp>
      <p:sp>
        <p:nvSpPr>
          <p:cNvPr id="3" name="Subtitle 2">
            <a:extLst>
              <a:ext uri="{FF2B5EF4-FFF2-40B4-BE49-F238E27FC236}">
                <a16:creationId xmlns:a16="http://schemas.microsoft.com/office/drawing/2014/main" id="{7E695033-BEB1-4798-A14D-5F324E9B3A3E}"/>
              </a:ext>
            </a:extLst>
          </p:cNvPr>
          <p:cNvSpPr>
            <a:spLocks noGrp="1"/>
          </p:cNvSpPr>
          <p:nvPr>
            <p:ph type="subTitle" idx="1"/>
          </p:nvPr>
        </p:nvSpPr>
        <p:spPr>
          <a:xfrm>
            <a:off x="2183130" y="3602038"/>
            <a:ext cx="8755380" cy="914544"/>
          </a:xfrm>
        </p:spPr>
        <p:txBody>
          <a:bodyPr>
            <a:noAutofit/>
          </a:bodyPr>
          <a:lstStyle/>
          <a:p>
            <a:pPr algn="l"/>
            <a:r>
              <a:rPr lang="en-GB" sz="2800" dirty="0">
                <a:solidFill>
                  <a:schemeClr val="tx1"/>
                </a:solidFill>
              </a:rPr>
              <a:t>New York, London and the mystery of </a:t>
            </a:r>
            <a:r>
              <a:rPr lang="en-GB" sz="2800" i="1" dirty="0">
                <a:solidFill>
                  <a:schemeClr val="tx1"/>
                </a:solidFill>
              </a:rPr>
              <a:t>The Days’ Doings</a:t>
            </a:r>
            <a:endParaRPr lang="en-GB" sz="2800" dirty="0">
              <a:solidFill>
                <a:schemeClr val="tx1"/>
              </a:solidFill>
            </a:endParaRPr>
          </a:p>
        </p:txBody>
      </p:sp>
      <p:sp>
        <p:nvSpPr>
          <p:cNvPr id="4" name="TextBox 3">
            <a:extLst>
              <a:ext uri="{FF2B5EF4-FFF2-40B4-BE49-F238E27FC236}">
                <a16:creationId xmlns:a16="http://schemas.microsoft.com/office/drawing/2014/main" id="{D70F30E2-19A8-426A-B1FD-28A73C2693BA}"/>
              </a:ext>
            </a:extLst>
          </p:cNvPr>
          <p:cNvSpPr txBox="1"/>
          <p:nvPr/>
        </p:nvSpPr>
        <p:spPr>
          <a:xfrm>
            <a:off x="6400800" y="4752109"/>
            <a:ext cx="5320145" cy="954107"/>
          </a:xfrm>
          <a:prstGeom prst="rect">
            <a:avLst/>
          </a:prstGeom>
          <a:noFill/>
        </p:spPr>
        <p:txBody>
          <a:bodyPr wrap="square" rtlCol="0">
            <a:spAutoFit/>
          </a:bodyPr>
          <a:lstStyle/>
          <a:p>
            <a:r>
              <a:rPr lang="en-GB" sz="2800" dirty="0">
                <a:solidFill>
                  <a:schemeClr val="bg1"/>
                </a:solidFill>
              </a:rPr>
              <a:t>Dr Matthew Stephens</a:t>
            </a:r>
          </a:p>
          <a:p>
            <a:r>
              <a:rPr lang="en-GB" sz="2800" dirty="0">
                <a:solidFill>
                  <a:schemeClr val="bg1"/>
                </a:solidFill>
              </a:rPr>
              <a:t>Institute of Historical Research</a:t>
            </a:r>
          </a:p>
        </p:txBody>
      </p:sp>
    </p:spTree>
    <p:extLst>
      <p:ext uri="{BB962C8B-B14F-4D97-AF65-F5344CB8AC3E}">
        <p14:creationId xmlns:p14="http://schemas.microsoft.com/office/powerpoint/2010/main" val="937803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6AA76-AAC3-4558-89B3-506F2D3A5E95}"/>
              </a:ext>
            </a:extLst>
          </p:cNvPr>
          <p:cNvSpPr>
            <a:spLocks noGrp="1"/>
          </p:cNvSpPr>
          <p:nvPr>
            <p:ph type="title"/>
          </p:nvPr>
        </p:nvSpPr>
        <p:spPr>
          <a:xfrm>
            <a:off x="621505" y="195519"/>
            <a:ext cx="4240529" cy="1151965"/>
          </a:xfrm>
        </p:spPr>
        <p:txBody>
          <a:bodyPr/>
          <a:lstStyle/>
          <a:p>
            <a:r>
              <a:rPr lang="en-GB" b="1" dirty="0">
                <a:solidFill>
                  <a:schemeClr val="tx1"/>
                </a:solidFill>
              </a:rPr>
              <a:t>prosecution</a:t>
            </a:r>
          </a:p>
        </p:txBody>
      </p:sp>
      <p:pic>
        <p:nvPicPr>
          <p:cNvPr id="4" name="Picture 3">
            <a:extLst>
              <a:ext uri="{FF2B5EF4-FFF2-40B4-BE49-F238E27FC236}">
                <a16:creationId xmlns:a16="http://schemas.microsoft.com/office/drawing/2014/main" id="{38E436CB-162D-4DED-AE98-300FD24BA2C6}"/>
              </a:ext>
            </a:extLst>
          </p:cNvPr>
          <p:cNvPicPr>
            <a:picLocks noChangeAspect="1"/>
          </p:cNvPicPr>
          <p:nvPr/>
        </p:nvPicPr>
        <p:blipFill>
          <a:blip r:embed="rId3"/>
          <a:stretch>
            <a:fillRect/>
          </a:stretch>
        </p:blipFill>
        <p:spPr>
          <a:xfrm>
            <a:off x="6319777" y="314567"/>
            <a:ext cx="5105399" cy="5225174"/>
          </a:xfrm>
          <a:prstGeom prst="rect">
            <a:avLst/>
          </a:prstGeom>
        </p:spPr>
      </p:pic>
      <p:pic>
        <p:nvPicPr>
          <p:cNvPr id="1026" name="Picture 2" descr="An interior scene of a courtroom, with the clerk centre left, bent over his desk. A person is standing on the right hand edge, and the defendent, in the dock can be seen behind. The jury is in the upper left, the judges and the top, and the lawyers' table in the centre.">
            <a:extLst>
              <a:ext uri="{FF2B5EF4-FFF2-40B4-BE49-F238E27FC236}">
                <a16:creationId xmlns:a16="http://schemas.microsoft.com/office/drawing/2014/main" id="{F62599EE-248D-4E12-9FF9-0669D1AFCC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299135"/>
            <a:ext cx="5483543" cy="4240606"/>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5107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21D78-FB5A-4A6A-BFCB-872EADF6CA71}"/>
              </a:ext>
            </a:extLst>
          </p:cNvPr>
          <p:cNvSpPr>
            <a:spLocks noGrp="1"/>
          </p:cNvSpPr>
          <p:nvPr>
            <p:ph type="title"/>
          </p:nvPr>
        </p:nvSpPr>
        <p:spPr/>
        <p:txBody>
          <a:bodyPr/>
          <a:lstStyle/>
          <a:p>
            <a:pPr algn="ctr"/>
            <a:r>
              <a:rPr lang="en-GB" b="1" dirty="0">
                <a:solidFill>
                  <a:schemeClr val="tx1"/>
                </a:solidFill>
              </a:rPr>
              <a:t>questions</a:t>
            </a:r>
          </a:p>
        </p:txBody>
      </p:sp>
      <p:sp>
        <p:nvSpPr>
          <p:cNvPr id="3" name="Content Placeholder 2">
            <a:extLst>
              <a:ext uri="{FF2B5EF4-FFF2-40B4-BE49-F238E27FC236}">
                <a16:creationId xmlns:a16="http://schemas.microsoft.com/office/drawing/2014/main" id="{5001AC7C-98E8-4F0B-A235-97E0CC31AD6E}"/>
              </a:ext>
            </a:extLst>
          </p:cNvPr>
          <p:cNvSpPr>
            <a:spLocks noGrp="1"/>
          </p:cNvSpPr>
          <p:nvPr>
            <p:ph idx="1"/>
          </p:nvPr>
        </p:nvSpPr>
        <p:spPr/>
        <p:txBody>
          <a:bodyPr>
            <a:normAutofit/>
          </a:bodyPr>
          <a:lstStyle/>
          <a:p>
            <a:r>
              <a:rPr lang="en-GB" sz="2400" dirty="0"/>
              <a:t>Who was responsible for the salacious publication that caused this localised moral panic? </a:t>
            </a:r>
          </a:p>
          <a:p>
            <a:r>
              <a:rPr lang="en-GB" sz="2400" dirty="0"/>
              <a:t>What were the origins of </a:t>
            </a:r>
            <a:r>
              <a:rPr lang="en-GB" sz="2400" i="1" dirty="0"/>
              <a:t>The Days’ Doings</a:t>
            </a:r>
            <a:r>
              <a:rPr lang="en-GB" sz="2400" dirty="0"/>
              <a:t>?</a:t>
            </a:r>
          </a:p>
          <a:p>
            <a:r>
              <a:rPr lang="en-GB" sz="2400" dirty="0"/>
              <a:t>What can be inferred about the motivations for migrating an American illustrated periodical to Britain?</a:t>
            </a:r>
          </a:p>
          <a:p>
            <a:r>
              <a:rPr lang="en-GB" sz="2400" dirty="0"/>
              <a:t>To what extent was the transatlantic repackaging a success?</a:t>
            </a:r>
          </a:p>
        </p:txBody>
      </p:sp>
    </p:spTree>
    <p:extLst>
      <p:ext uri="{BB962C8B-B14F-4D97-AF65-F5344CB8AC3E}">
        <p14:creationId xmlns:p14="http://schemas.microsoft.com/office/powerpoint/2010/main" val="42402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21D78-FB5A-4A6A-BFCB-872EADF6CA71}"/>
              </a:ext>
            </a:extLst>
          </p:cNvPr>
          <p:cNvSpPr>
            <a:spLocks noGrp="1"/>
          </p:cNvSpPr>
          <p:nvPr>
            <p:ph type="title"/>
          </p:nvPr>
        </p:nvSpPr>
        <p:spPr>
          <a:xfrm>
            <a:off x="7211027" y="95491"/>
            <a:ext cx="4415665" cy="1151965"/>
          </a:xfrm>
        </p:spPr>
        <p:txBody>
          <a:bodyPr/>
          <a:lstStyle/>
          <a:p>
            <a:pPr algn="ctr"/>
            <a:r>
              <a:rPr lang="en-GB" b="1" dirty="0">
                <a:solidFill>
                  <a:schemeClr val="tx1"/>
                </a:solidFill>
              </a:rPr>
              <a:t>Ipswich</a:t>
            </a:r>
          </a:p>
        </p:txBody>
      </p:sp>
      <p:sp>
        <p:nvSpPr>
          <p:cNvPr id="3" name="Content Placeholder 2">
            <a:extLst>
              <a:ext uri="{FF2B5EF4-FFF2-40B4-BE49-F238E27FC236}">
                <a16:creationId xmlns:a16="http://schemas.microsoft.com/office/drawing/2014/main" id="{5001AC7C-98E8-4F0B-A235-97E0CC31AD6E}"/>
              </a:ext>
            </a:extLst>
          </p:cNvPr>
          <p:cNvSpPr>
            <a:spLocks noGrp="1"/>
          </p:cNvSpPr>
          <p:nvPr>
            <p:ph idx="1"/>
          </p:nvPr>
        </p:nvSpPr>
        <p:spPr/>
        <p:txBody>
          <a:bodyPr/>
          <a:lstStyle/>
          <a:p>
            <a:r>
              <a:rPr lang="en-GB" dirty="0"/>
              <a:t>Henry Carter/Frank Leslie</a:t>
            </a:r>
          </a:p>
          <a:p>
            <a:r>
              <a:rPr lang="en-GB" dirty="0"/>
              <a:t>ILN connection</a:t>
            </a:r>
          </a:p>
          <a:p>
            <a:r>
              <a:rPr lang="en-GB" dirty="0"/>
              <a:t>Sailed to the US</a:t>
            </a:r>
          </a:p>
        </p:txBody>
      </p:sp>
      <p:pic>
        <p:nvPicPr>
          <p:cNvPr id="4" name="Picture 3">
            <a:extLst>
              <a:ext uri="{FF2B5EF4-FFF2-40B4-BE49-F238E27FC236}">
                <a16:creationId xmlns:a16="http://schemas.microsoft.com/office/drawing/2014/main" id="{44ED78E4-B5A8-4D04-BFF5-ED69FB65920F}"/>
              </a:ext>
            </a:extLst>
          </p:cNvPr>
          <p:cNvPicPr>
            <a:picLocks noChangeAspect="1"/>
          </p:cNvPicPr>
          <p:nvPr/>
        </p:nvPicPr>
        <p:blipFill>
          <a:blip r:embed="rId3"/>
          <a:stretch>
            <a:fillRect/>
          </a:stretch>
        </p:blipFill>
        <p:spPr>
          <a:xfrm>
            <a:off x="113194" y="463495"/>
            <a:ext cx="7097833" cy="4911090"/>
          </a:xfrm>
          <a:prstGeom prst="rect">
            <a:avLst/>
          </a:prstGeom>
          <a:ln w="12700">
            <a:solidFill>
              <a:schemeClr val="tx1"/>
            </a:solidFill>
          </a:ln>
        </p:spPr>
      </p:pic>
      <p:sp>
        <p:nvSpPr>
          <p:cNvPr id="5" name="Arrow: Left 4">
            <a:extLst>
              <a:ext uri="{FF2B5EF4-FFF2-40B4-BE49-F238E27FC236}">
                <a16:creationId xmlns:a16="http://schemas.microsoft.com/office/drawing/2014/main" id="{45CD30A0-6D73-4DF1-B708-6A02E44F585D}"/>
              </a:ext>
            </a:extLst>
          </p:cNvPr>
          <p:cNvSpPr/>
          <p:nvPr/>
        </p:nvSpPr>
        <p:spPr>
          <a:xfrm>
            <a:off x="6309205" y="3309815"/>
            <a:ext cx="2052577" cy="22780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Left 6">
            <a:extLst>
              <a:ext uri="{FF2B5EF4-FFF2-40B4-BE49-F238E27FC236}">
                <a16:creationId xmlns:a16="http://schemas.microsoft.com/office/drawing/2014/main" id="{17F458B6-FB6F-4696-8E55-FFE4D7BC3109}"/>
              </a:ext>
            </a:extLst>
          </p:cNvPr>
          <p:cNvSpPr/>
          <p:nvPr/>
        </p:nvSpPr>
        <p:spPr>
          <a:xfrm>
            <a:off x="4313942" y="5011838"/>
            <a:ext cx="3774471" cy="21167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https://upload.wikimedia.org/wikipedia/commons/thumb/d/d8/Frank_Leslie_%28photograph%29.jpg/250px-Frank_Leslie_%28photograph%29.jpg">
            <a:extLst>
              <a:ext uri="{FF2B5EF4-FFF2-40B4-BE49-F238E27FC236}">
                <a16:creationId xmlns:a16="http://schemas.microsoft.com/office/drawing/2014/main" id="{9F8065FD-687A-4134-9565-DED8BCF16C04}"/>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8088413" y="1026831"/>
            <a:ext cx="3243202" cy="4347754"/>
          </a:xfrm>
          <a:prstGeom prst="rect">
            <a:avLst/>
          </a:prstGeom>
          <a:noFill/>
          <a:ln w="12700">
            <a:solidFill>
              <a:schemeClr val="tx1"/>
            </a:solidFill>
          </a:ln>
        </p:spPr>
      </p:pic>
      <p:sp>
        <p:nvSpPr>
          <p:cNvPr id="9" name="TextBox 8">
            <a:extLst>
              <a:ext uri="{FF2B5EF4-FFF2-40B4-BE49-F238E27FC236}">
                <a16:creationId xmlns:a16="http://schemas.microsoft.com/office/drawing/2014/main" id="{2C12E566-9E1A-4CD4-B96D-4254D1326942}"/>
              </a:ext>
            </a:extLst>
          </p:cNvPr>
          <p:cNvSpPr txBox="1"/>
          <p:nvPr/>
        </p:nvSpPr>
        <p:spPr>
          <a:xfrm>
            <a:off x="8194876" y="5625296"/>
            <a:ext cx="3136739" cy="646331"/>
          </a:xfrm>
          <a:prstGeom prst="rect">
            <a:avLst/>
          </a:prstGeom>
          <a:noFill/>
        </p:spPr>
        <p:txBody>
          <a:bodyPr wrap="square" rtlCol="0">
            <a:spAutoFit/>
          </a:bodyPr>
          <a:lstStyle/>
          <a:p>
            <a:r>
              <a:rPr lang="en-GB" dirty="0">
                <a:solidFill>
                  <a:schemeClr val="bg1"/>
                </a:solidFill>
              </a:rPr>
              <a:t>Henry Carter/Frank Leslie, </a:t>
            </a:r>
          </a:p>
          <a:p>
            <a:r>
              <a:rPr lang="en-GB" dirty="0">
                <a:solidFill>
                  <a:schemeClr val="bg1"/>
                </a:solidFill>
              </a:rPr>
              <a:t>1821-1880</a:t>
            </a:r>
          </a:p>
        </p:txBody>
      </p:sp>
      <p:pic>
        <p:nvPicPr>
          <p:cNvPr id="10" name="Picture 9">
            <a:extLst>
              <a:ext uri="{FF2B5EF4-FFF2-40B4-BE49-F238E27FC236}">
                <a16:creationId xmlns:a16="http://schemas.microsoft.com/office/drawing/2014/main" id="{B8E869E0-98A9-4820-B260-34AF851200D0}"/>
              </a:ext>
            </a:extLst>
          </p:cNvPr>
          <p:cNvPicPr>
            <a:picLocks noChangeAspect="1"/>
          </p:cNvPicPr>
          <p:nvPr/>
        </p:nvPicPr>
        <p:blipFill>
          <a:blip r:embed="rId5"/>
          <a:stretch>
            <a:fillRect/>
          </a:stretch>
        </p:blipFill>
        <p:spPr>
          <a:xfrm>
            <a:off x="50814" y="110060"/>
            <a:ext cx="4270803" cy="6515824"/>
          </a:xfrm>
          <a:prstGeom prst="rect">
            <a:avLst/>
          </a:prstGeom>
        </p:spPr>
      </p:pic>
    </p:spTree>
    <p:extLst>
      <p:ext uri="{BB962C8B-B14F-4D97-AF65-F5344CB8AC3E}">
        <p14:creationId xmlns:p14="http://schemas.microsoft.com/office/powerpoint/2010/main" val="3118088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010BBDF-8915-4461-8BD2-B6161D3123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5359" y="1675289"/>
            <a:ext cx="7510612" cy="4957005"/>
          </a:xfrm>
          <a:prstGeom prst="rect">
            <a:avLst/>
          </a:prstGeom>
        </p:spPr>
      </p:pic>
      <p:sp>
        <p:nvSpPr>
          <p:cNvPr id="7" name="Arrow: Left 6">
            <a:extLst>
              <a:ext uri="{FF2B5EF4-FFF2-40B4-BE49-F238E27FC236}">
                <a16:creationId xmlns:a16="http://schemas.microsoft.com/office/drawing/2014/main" id="{BE29BE61-B2A1-4C37-A4AB-60A899BB1284}"/>
              </a:ext>
            </a:extLst>
          </p:cNvPr>
          <p:cNvSpPr/>
          <p:nvPr/>
        </p:nvSpPr>
        <p:spPr>
          <a:xfrm>
            <a:off x="9260343" y="2929334"/>
            <a:ext cx="2169657" cy="11104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2421D78-FB5A-4A6A-BFCB-872EADF6CA71}"/>
              </a:ext>
            </a:extLst>
          </p:cNvPr>
          <p:cNvSpPr>
            <a:spLocks noGrp="1"/>
          </p:cNvSpPr>
          <p:nvPr>
            <p:ph type="title"/>
          </p:nvPr>
        </p:nvSpPr>
        <p:spPr>
          <a:xfrm>
            <a:off x="4331970" y="347242"/>
            <a:ext cx="3207086" cy="1490524"/>
          </a:xfrm>
        </p:spPr>
        <p:txBody>
          <a:bodyPr>
            <a:normAutofit fontScale="90000"/>
          </a:bodyPr>
          <a:lstStyle/>
          <a:p>
            <a:pPr algn="ctr"/>
            <a:r>
              <a:rPr lang="en-GB" b="1" dirty="0">
                <a:solidFill>
                  <a:schemeClr val="tx1"/>
                </a:solidFill>
              </a:rPr>
              <a:t>BOSTON </a:t>
            </a:r>
            <a:br>
              <a:rPr lang="en-GB" b="1" dirty="0">
                <a:solidFill>
                  <a:schemeClr val="tx1"/>
                </a:solidFill>
              </a:rPr>
            </a:br>
            <a:r>
              <a:rPr lang="en-GB" b="1" dirty="0">
                <a:solidFill>
                  <a:schemeClr val="tx1"/>
                </a:solidFill>
              </a:rPr>
              <a:t>(Ma)</a:t>
            </a:r>
          </a:p>
        </p:txBody>
      </p:sp>
      <p:pic>
        <p:nvPicPr>
          <p:cNvPr id="4" name="Picture 3">
            <a:extLst>
              <a:ext uri="{FF2B5EF4-FFF2-40B4-BE49-F238E27FC236}">
                <a16:creationId xmlns:a16="http://schemas.microsoft.com/office/drawing/2014/main" id="{1952A622-7ACD-4E33-8870-8884DBCD84DC}"/>
              </a:ext>
            </a:extLst>
          </p:cNvPr>
          <p:cNvPicPr>
            <a:picLocks noChangeAspect="1"/>
          </p:cNvPicPr>
          <p:nvPr/>
        </p:nvPicPr>
        <p:blipFill>
          <a:blip r:embed="rId4"/>
          <a:stretch>
            <a:fillRect/>
          </a:stretch>
        </p:blipFill>
        <p:spPr>
          <a:xfrm>
            <a:off x="43516" y="171450"/>
            <a:ext cx="4585633" cy="6307748"/>
          </a:xfrm>
          <a:prstGeom prst="rect">
            <a:avLst/>
          </a:prstGeom>
        </p:spPr>
      </p:pic>
      <p:pic>
        <p:nvPicPr>
          <p:cNvPr id="5" name="Picture 4">
            <a:extLst>
              <a:ext uri="{FF2B5EF4-FFF2-40B4-BE49-F238E27FC236}">
                <a16:creationId xmlns:a16="http://schemas.microsoft.com/office/drawing/2014/main" id="{EFE878F6-C9B8-417F-8867-086A7353677E}"/>
              </a:ext>
            </a:extLst>
          </p:cNvPr>
          <p:cNvPicPr>
            <a:picLocks noChangeAspect="1"/>
          </p:cNvPicPr>
          <p:nvPr/>
        </p:nvPicPr>
        <p:blipFill>
          <a:blip r:embed="rId5"/>
          <a:stretch>
            <a:fillRect/>
          </a:stretch>
        </p:blipFill>
        <p:spPr>
          <a:xfrm>
            <a:off x="7539056" y="148590"/>
            <a:ext cx="4119544" cy="6285053"/>
          </a:xfrm>
          <a:prstGeom prst="rect">
            <a:avLst/>
          </a:prstGeom>
        </p:spPr>
      </p:pic>
    </p:spTree>
    <p:extLst>
      <p:ext uri="{BB962C8B-B14F-4D97-AF65-F5344CB8AC3E}">
        <p14:creationId xmlns:p14="http://schemas.microsoft.com/office/powerpoint/2010/main" val="269759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c/cc/Panoramic_view_of_Manhattan_by_Joshua_Beal%2C_1876.jpg">
            <a:extLst>
              <a:ext uri="{FF2B5EF4-FFF2-40B4-BE49-F238E27FC236}">
                <a16:creationId xmlns:a16="http://schemas.microsoft.com/office/drawing/2014/main" id="{71D95CA0-C50C-4D4E-83B7-5E56E2EA0E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91385"/>
            <a:ext cx="12192000" cy="12763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2421D78-FB5A-4A6A-BFCB-872EADF6CA71}"/>
              </a:ext>
            </a:extLst>
          </p:cNvPr>
          <p:cNvSpPr>
            <a:spLocks noGrp="1"/>
          </p:cNvSpPr>
          <p:nvPr>
            <p:ph type="title"/>
          </p:nvPr>
        </p:nvSpPr>
        <p:spPr>
          <a:xfrm>
            <a:off x="465882" y="138300"/>
            <a:ext cx="3631556" cy="1151965"/>
          </a:xfrm>
        </p:spPr>
        <p:txBody>
          <a:bodyPr/>
          <a:lstStyle/>
          <a:p>
            <a:r>
              <a:rPr lang="en-GB" b="1" dirty="0">
                <a:solidFill>
                  <a:schemeClr val="tx1"/>
                </a:solidFill>
              </a:rPr>
              <a:t>NEW YORK</a:t>
            </a:r>
          </a:p>
        </p:txBody>
      </p:sp>
      <p:pic>
        <p:nvPicPr>
          <p:cNvPr id="5" name="Picture 4">
            <a:extLst>
              <a:ext uri="{FF2B5EF4-FFF2-40B4-BE49-F238E27FC236}">
                <a16:creationId xmlns:a16="http://schemas.microsoft.com/office/drawing/2014/main" id="{A6CC0F75-D767-4B09-804E-5FC8F19B4C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997" y="1438429"/>
            <a:ext cx="3681166" cy="4932763"/>
          </a:xfrm>
          <a:prstGeom prst="rect">
            <a:avLst/>
          </a:prstGeom>
        </p:spPr>
      </p:pic>
      <p:pic>
        <p:nvPicPr>
          <p:cNvPr id="2050" name="Picture 2" descr="https://d1y502jg6fpugt.cloudfront.net/15145/archive/fullsize/518dacbba198b6a7d5634f8daf787614.jpg?Expires=1784764800&amp;Signature=mp22y2Mb-pxPFMxzE1BP%7EmIQ8r-wtkYBBTbu0IgqumWt7DdVHmzTucUYDbAalVpg-7XpsJAMJggfu54Xp2FD4g4dlnxC-A4yMX9vOHDKP72LIRVUPky04eVKDynystJk-WNnrDBivQDeGVoXYMowdm2AdFLqEnaIrd38346WVr10Mh7VGFGp4L8VdPfJcMBhHzDfabvLzMWQXn3fPaXHXlAPaOeK%7Edo4yQnM2ISld0P1NlQFfLpUKPjLfwK1OpMW3D19cRAxU2CxJ2hukebNrnximIZjJkbT8Z1psr-pR7y98xO%7ENWFZi-blmZVS9R-caMrGwxQhzn-mq2uhTiNScw__&amp;Key-Pair-Id=K6UGZS9ZTDSZM">
            <a:extLst>
              <a:ext uri="{FF2B5EF4-FFF2-40B4-BE49-F238E27FC236}">
                <a16:creationId xmlns:a16="http://schemas.microsoft.com/office/drawing/2014/main" id="{D72216D0-6E02-4537-9BD4-3D257854220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87815" y="764241"/>
            <a:ext cx="4042976" cy="560695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44753A5-8422-4261-B0D0-522DF8328083}"/>
              </a:ext>
            </a:extLst>
          </p:cNvPr>
          <p:cNvPicPr/>
          <p:nvPr/>
        </p:nvPicPr>
        <p:blipFill>
          <a:blip r:embed="rId6"/>
          <a:stretch>
            <a:fillRect/>
          </a:stretch>
        </p:blipFill>
        <p:spPr>
          <a:xfrm>
            <a:off x="7885443" y="0"/>
            <a:ext cx="4017190" cy="6371192"/>
          </a:xfrm>
          <a:prstGeom prst="rect">
            <a:avLst/>
          </a:prstGeom>
        </p:spPr>
      </p:pic>
    </p:spTree>
    <p:extLst>
      <p:ext uri="{BB962C8B-B14F-4D97-AF65-F5344CB8AC3E}">
        <p14:creationId xmlns:p14="http://schemas.microsoft.com/office/powerpoint/2010/main" val="719278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additive="base">
                                        <p:cTn id="13" dur="500" fill="hold"/>
                                        <p:tgtEl>
                                          <p:spTgt spid="2050"/>
                                        </p:tgtEl>
                                        <p:attrNameLst>
                                          <p:attrName>ppt_x</p:attrName>
                                        </p:attrNameLst>
                                      </p:cBhvr>
                                      <p:tavLst>
                                        <p:tav tm="0">
                                          <p:val>
                                            <p:strVal val="#ppt_x"/>
                                          </p:val>
                                        </p:tav>
                                        <p:tav tm="100000">
                                          <p:val>
                                            <p:strVal val="#ppt_x"/>
                                          </p:val>
                                        </p:tav>
                                      </p:tavLst>
                                    </p:anim>
                                    <p:anim calcmode="lin" valueType="num">
                                      <p:cBhvr additive="base">
                                        <p:cTn id="1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21D78-FB5A-4A6A-BFCB-872EADF6CA71}"/>
              </a:ext>
            </a:extLst>
          </p:cNvPr>
          <p:cNvSpPr>
            <a:spLocks noGrp="1"/>
          </p:cNvSpPr>
          <p:nvPr>
            <p:ph type="title"/>
          </p:nvPr>
        </p:nvSpPr>
        <p:spPr>
          <a:xfrm>
            <a:off x="685801" y="685800"/>
            <a:ext cx="6525227" cy="1151965"/>
          </a:xfrm>
        </p:spPr>
        <p:txBody>
          <a:bodyPr/>
          <a:lstStyle/>
          <a:p>
            <a:r>
              <a:rPr lang="en-GB" b="1" dirty="0">
                <a:solidFill>
                  <a:schemeClr val="tx1"/>
                </a:solidFill>
              </a:rPr>
              <a:t>Days’ Doings</a:t>
            </a:r>
          </a:p>
        </p:txBody>
      </p:sp>
      <p:sp>
        <p:nvSpPr>
          <p:cNvPr id="3" name="Content Placeholder 2">
            <a:extLst>
              <a:ext uri="{FF2B5EF4-FFF2-40B4-BE49-F238E27FC236}">
                <a16:creationId xmlns:a16="http://schemas.microsoft.com/office/drawing/2014/main" id="{5001AC7C-98E8-4F0B-A235-97E0CC31AD6E}"/>
              </a:ext>
            </a:extLst>
          </p:cNvPr>
          <p:cNvSpPr>
            <a:spLocks noGrp="1"/>
          </p:cNvSpPr>
          <p:nvPr>
            <p:ph idx="1"/>
          </p:nvPr>
        </p:nvSpPr>
        <p:spPr>
          <a:xfrm>
            <a:off x="685800" y="2063396"/>
            <a:ext cx="6721997" cy="3666072"/>
          </a:xfrm>
        </p:spPr>
        <p:txBody>
          <a:bodyPr/>
          <a:lstStyle/>
          <a:p>
            <a:r>
              <a:rPr lang="en-GB" sz="2800" dirty="0"/>
              <a:t>June 6, 1868</a:t>
            </a:r>
          </a:p>
          <a:p>
            <a:r>
              <a:rPr lang="en-GB" sz="2800" dirty="0"/>
              <a:t>16-page weekly</a:t>
            </a:r>
          </a:p>
          <a:p>
            <a:r>
              <a:rPr lang="en-GB" sz="2800" dirty="0"/>
              <a:t>No editorial column</a:t>
            </a:r>
          </a:p>
          <a:p>
            <a:r>
              <a:rPr lang="en-GB" sz="2800" dirty="0"/>
              <a:t>No statement of aims</a:t>
            </a:r>
          </a:p>
        </p:txBody>
      </p:sp>
      <p:pic>
        <p:nvPicPr>
          <p:cNvPr id="4" name="Picture 3">
            <a:extLst>
              <a:ext uri="{FF2B5EF4-FFF2-40B4-BE49-F238E27FC236}">
                <a16:creationId xmlns:a16="http://schemas.microsoft.com/office/drawing/2014/main" id="{1D0D3163-F70A-453C-96AA-A2A23E99A800}"/>
              </a:ext>
            </a:extLst>
          </p:cNvPr>
          <p:cNvPicPr/>
          <p:nvPr/>
        </p:nvPicPr>
        <p:blipFill>
          <a:blip r:embed="rId3"/>
          <a:stretch>
            <a:fillRect/>
          </a:stretch>
        </p:blipFill>
        <p:spPr>
          <a:xfrm>
            <a:off x="7617649" y="0"/>
            <a:ext cx="4142230" cy="6629140"/>
          </a:xfrm>
          <a:prstGeom prst="rect">
            <a:avLst/>
          </a:prstGeom>
          <a:ln w="12700">
            <a:solidFill>
              <a:schemeClr val="tx1"/>
            </a:solidFill>
          </a:ln>
        </p:spPr>
      </p:pic>
    </p:spTree>
    <p:extLst>
      <p:ext uri="{BB962C8B-B14F-4D97-AF65-F5344CB8AC3E}">
        <p14:creationId xmlns:p14="http://schemas.microsoft.com/office/powerpoint/2010/main" val="2436173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tile.loc.gov/image-services/iiif/service:rbc:rbc0001:2020:2020gen56776v01:0010/156,184,4141,1718/1478,/0/default.jpg">
            <a:extLst>
              <a:ext uri="{FF2B5EF4-FFF2-40B4-BE49-F238E27FC236}">
                <a16:creationId xmlns:a16="http://schemas.microsoft.com/office/drawing/2014/main" id="{E531AAA5-5B5E-4C95-AE46-EC9B775879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4609"/>
            <a:ext cx="12192000" cy="5056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2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tile.loc.gov/image-services/iiif/service:rbc:rbc0001:2020:2020gen56776v01:0010/156,184,4141,1718/1478,/0/default.jpg">
            <a:extLst>
              <a:ext uri="{FF2B5EF4-FFF2-40B4-BE49-F238E27FC236}">
                <a16:creationId xmlns:a16="http://schemas.microsoft.com/office/drawing/2014/main" id="{E531AAA5-5B5E-4C95-AE46-EC9B775879FB}"/>
              </a:ext>
            </a:extLst>
          </p:cNvPr>
          <p:cNvPicPr/>
          <p:nvPr/>
        </p:nvPicPr>
        <p:blipFill rotWithShape="1">
          <a:blip r:embed="rId3">
            <a:extLst>
              <a:ext uri="{28A0092B-C50C-407E-A947-70E740481C1C}">
                <a14:useLocalDpi xmlns:a14="http://schemas.microsoft.com/office/drawing/2010/main" val="0"/>
              </a:ext>
            </a:extLst>
          </a:blip>
          <a:srcRect l="14782" t="76742" r="18569" b="6109"/>
          <a:stretch/>
        </p:blipFill>
        <p:spPr bwMode="auto">
          <a:xfrm>
            <a:off x="0" y="1617785"/>
            <a:ext cx="12084148" cy="312302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815850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F453819-61C0-45BE-B8A8-13EE63D83E63}"/>
              </a:ext>
            </a:extLst>
          </p:cNvPr>
          <p:cNvPicPr>
            <a:picLocks noChangeAspect="1"/>
          </p:cNvPicPr>
          <p:nvPr/>
        </p:nvPicPr>
        <p:blipFill>
          <a:blip r:embed="rId3"/>
          <a:stretch>
            <a:fillRect/>
          </a:stretch>
        </p:blipFill>
        <p:spPr>
          <a:xfrm>
            <a:off x="110489" y="106679"/>
            <a:ext cx="4449447" cy="6529563"/>
          </a:xfrm>
          <a:prstGeom prst="rect">
            <a:avLst/>
          </a:prstGeom>
        </p:spPr>
      </p:pic>
      <p:pic>
        <p:nvPicPr>
          <p:cNvPr id="9" name="Picture 8">
            <a:extLst>
              <a:ext uri="{FF2B5EF4-FFF2-40B4-BE49-F238E27FC236}">
                <a16:creationId xmlns:a16="http://schemas.microsoft.com/office/drawing/2014/main" id="{F3F91CD4-39DD-4887-8FF5-AF17C0D861C9}"/>
              </a:ext>
            </a:extLst>
          </p:cNvPr>
          <p:cNvPicPr>
            <a:picLocks noChangeAspect="1"/>
          </p:cNvPicPr>
          <p:nvPr/>
        </p:nvPicPr>
        <p:blipFill rotWithShape="1">
          <a:blip r:embed="rId4"/>
          <a:srcRect b="9445"/>
          <a:stretch/>
        </p:blipFill>
        <p:spPr>
          <a:xfrm>
            <a:off x="-318361" y="53338"/>
            <a:ext cx="4878297" cy="6636243"/>
          </a:xfrm>
          <a:prstGeom prst="rect">
            <a:avLst/>
          </a:prstGeom>
        </p:spPr>
      </p:pic>
      <p:pic>
        <p:nvPicPr>
          <p:cNvPr id="14" name="Picture 13">
            <a:extLst>
              <a:ext uri="{FF2B5EF4-FFF2-40B4-BE49-F238E27FC236}">
                <a16:creationId xmlns:a16="http://schemas.microsoft.com/office/drawing/2014/main" id="{AC835D1E-97D5-4911-95E1-33DA16716B9C}"/>
              </a:ext>
            </a:extLst>
          </p:cNvPr>
          <p:cNvPicPr>
            <a:picLocks noChangeAspect="1"/>
          </p:cNvPicPr>
          <p:nvPr/>
        </p:nvPicPr>
        <p:blipFill>
          <a:blip r:embed="rId5"/>
          <a:stretch>
            <a:fillRect/>
          </a:stretch>
        </p:blipFill>
        <p:spPr>
          <a:xfrm>
            <a:off x="5102557" y="53338"/>
            <a:ext cx="4458321" cy="6582904"/>
          </a:xfrm>
          <a:prstGeom prst="rect">
            <a:avLst/>
          </a:prstGeom>
        </p:spPr>
      </p:pic>
      <p:pic>
        <p:nvPicPr>
          <p:cNvPr id="13" name="Picture 12">
            <a:extLst>
              <a:ext uri="{FF2B5EF4-FFF2-40B4-BE49-F238E27FC236}">
                <a16:creationId xmlns:a16="http://schemas.microsoft.com/office/drawing/2014/main" id="{A9FD4175-662A-475E-87BF-8634FBAB9EFB}"/>
              </a:ext>
            </a:extLst>
          </p:cNvPr>
          <p:cNvPicPr>
            <a:picLocks noChangeAspect="1"/>
          </p:cNvPicPr>
          <p:nvPr/>
        </p:nvPicPr>
        <p:blipFill>
          <a:blip r:embed="rId6"/>
          <a:stretch>
            <a:fillRect/>
          </a:stretch>
        </p:blipFill>
        <p:spPr>
          <a:xfrm>
            <a:off x="0" y="221758"/>
            <a:ext cx="11853126" cy="5461590"/>
          </a:xfrm>
          <a:prstGeom prst="rect">
            <a:avLst/>
          </a:prstGeom>
        </p:spPr>
      </p:pic>
      <p:pic>
        <p:nvPicPr>
          <p:cNvPr id="12" name="Picture 11">
            <a:extLst>
              <a:ext uri="{FF2B5EF4-FFF2-40B4-BE49-F238E27FC236}">
                <a16:creationId xmlns:a16="http://schemas.microsoft.com/office/drawing/2014/main" id="{2FD7B3E9-4F93-4A8C-9703-8D1B3569DE6F}"/>
              </a:ext>
            </a:extLst>
          </p:cNvPr>
          <p:cNvPicPr>
            <a:picLocks noChangeAspect="1"/>
          </p:cNvPicPr>
          <p:nvPr/>
        </p:nvPicPr>
        <p:blipFill>
          <a:blip r:embed="rId7"/>
          <a:stretch>
            <a:fillRect/>
          </a:stretch>
        </p:blipFill>
        <p:spPr>
          <a:xfrm>
            <a:off x="0" y="81327"/>
            <a:ext cx="8862646" cy="6428046"/>
          </a:xfrm>
          <a:prstGeom prst="rect">
            <a:avLst/>
          </a:prstGeom>
        </p:spPr>
      </p:pic>
    </p:spTree>
    <p:extLst>
      <p:ext uri="{BB962C8B-B14F-4D97-AF65-F5344CB8AC3E}">
        <p14:creationId xmlns:p14="http://schemas.microsoft.com/office/powerpoint/2010/main" val="296042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21D78-FB5A-4A6A-BFCB-872EADF6CA71}"/>
              </a:ext>
            </a:extLst>
          </p:cNvPr>
          <p:cNvSpPr>
            <a:spLocks noGrp="1"/>
          </p:cNvSpPr>
          <p:nvPr>
            <p:ph type="title"/>
          </p:nvPr>
        </p:nvSpPr>
        <p:spPr>
          <a:xfrm>
            <a:off x="4800599" y="331450"/>
            <a:ext cx="2487305" cy="1151965"/>
          </a:xfrm>
        </p:spPr>
        <p:txBody>
          <a:bodyPr/>
          <a:lstStyle/>
          <a:p>
            <a:pPr algn="ctr"/>
            <a:r>
              <a:rPr lang="en-GB" b="1" dirty="0">
                <a:solidFill>
                  <a:schemeClr val="tx1"/>
                </a:solidFill>
              </a:rPr>
              <a:t>London</a:t>
            </a:r>
          </a:p>
        </p:txBody>
      </p:sp>
      <p:sp>
        <p:nvSpPr>
          <p:cNvPr id="3" name="Content Placeholder 2">
            <a:extLst>
              <a:ext uri="{FF2B5EF4-FFF2-40B4-BE49-F238E27FC236}">
                <a16:creationId xmlns:a16="http://schemas.microsoft.com/office/drawing/2014/main" id="{5001AC7C-98E8-4F0B-A235-97E0CC31AD6E}"/>
              </a:ext>
            </a:extLst>
          </p:cNvPr>
          <p:cNvSpPr>
            <a:spLocks noGrp="1"/>
          </p:cNvSpPr>
          <p:nvPr>
            <p:ph idx="1"/>
          </p:nvPr>
        </p:nvSpPr>
        <p:spPr>
          <a:xfrm>
            <a:off x="531055" y="753748"/>
            <a:ext cx="10396883" cy="1933181"/>
          </a:xfrm>
        </p:spPr>
        <p:txBody>
          <a:bodyPr>
            <a:normAutofit/>
          </a:bodyPr>
          <a:lstStyle/>
          <a:p>
            <a:r>
              <a:rPr lang="en-GB" sz="2800" dirty="0"/>
              <a:t>30</a:t>
            </a:r>
            <a:r>
              <a:rPr lang="en-GB" sz="2800" baseline="30000" dirty="0"/>
              <a:t>th</a:t>
            </a:r>
            <a:r>
              <a:rPr lang="en-GB" sz="2800" dirty="0"/>
              <a:t> July 1870</a:t>
            </a:r>
          </a:p>
        </p:txBody>
      </p:sp>
      <p:pic>
        <p:nvPicPr>
          <p:cNvPr id="4" name="Picture 3">
            <a:extLst>
              <a:ext uri="{FF2B5EF4-FFF2-40B4-BE49-F238E27FC236}">
                <a16:creationId xmlns:a16="http://schemas.microsoft.com/office/drawing/2014/main" id="{62F9EFF1-4370-4396-BC56-62368BBEC9F9}"/>
              </a:ext>
            </a:extLst>
          </p:cNvPr>
          <p:cNvPicPr/>
          <p:nvPr/>
        </p:nvPicPr>
        <p:blipFill>
          <a:blip r:embed="rId3"/>
          <a:stretch>
            <a:fillRect/>
          </a:stretch>
        </p:blipFill>
        <p:spPr>
          <a:xfrm>
            <a:off x="0" y="107722"/>
            <a:ext cx="4682773" cy="6538738"/>
          </a:xfrm>
          <a:prstGeom prst="rect">
            <a:avLst/>
          </a:prstGeom>
          <a:ln w="12700">
            <a:solidFill>
              <a:schemeClr val="tx1"/>
            </a:solidFill>
          </a:ln>
        </p:spPr>
      </p:pic>
      <p:pic>
        <p:nvPicPr>
          <p:cNvPr id="5" name="Picture 4">
            <a:extLst>
              <a:ext uri="{FF2B5EF4-FFF2-40B4-BE49-F238E27FC236}">
                <a16:creationId xmlns:a16="http://schemas.microsoft.com/office/drawing/2014/main" id="{C11166B5-78BD-4AB3-9650-45794A3F5914}"/>
              </a:ext>
            </a:extLst>
          </p:cNvPr>
          <p:cNvPicPr/>
          <p:nvPr/>
        </p:nvPicPr>
        <p:blipFill>
          <a:blip r:embed="rId4"/>
          <a:stretch>
            <a:fillRect/>
          </a:stretch>
        </p:blipFill>
        <p:spPr>
          <a:xfrm>
            <a:off x="7287904" y="48503"/>
            <a:ext cx="4786271" cy="6478047"/>
          </a:xfrm>
          <a:prstGeom prst="rect">
            <a:avLst/>
          </a:prstGeom>
          <a:ln w="12700">
            <a:solidFill>
              <a:schemeClr val="tx1"/>
            </a:solidFill>
          </a:ln>
        </p:spPr>
      </p:pic>
      <p:pic>
        <p:nvPicPr>
          <p:cNvPr id="6" name="Picture 5">
            <a:extLst>
              <a:ext uri="{FF2B5EF4-FFF2-40B4-BE49-F238E27FC236}">
                <a16:creationId xmlns:a16="http://schemas.microsoft.com/office/drawing/2014/main" id="{8F1C2F36-6863-4250-88F2-E9CE87F0FEF5}"/>
              </a:ext>
            </a:extLst>
          </p:cNvPr>
          <p:cNvPicPr/>
          <p:nvPr/>
        </p:nvPicPr>
        <p:blipFill>
          <a:blip r:embed="rId5"/>
          <a:stretch>
            <a:fillRect/>
          </a:stretch>
        </p:blipFill>
        <p:spPr>
          <a:xfrm>
            <a:off x="3826951" y="107722"/>
            <a:ext cx="4682773" cy="6538738"/>
          </a:xfrm>
          <a:prstGeom prst="rect">
            <a:avLst/>
          </a:prstGeom>
          <a:ln w="12700">
            <a:solidFill>
              <a:schemeClr val="tx1"/>
            </a:solidFill>
          </a:ln>
        </p:spPr>
      </p:pic>
    </p:spTree>
    <p:extLst>
      <p:ext uri="{BB962C8B-B14F-4D97-AF65-F5344CB8AC3E}">
        <p14:creationId xmlns:p14="http://schemas.microsoft.com/office/powerpoint/2010/main" val="933959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21D78-FB5A-4A6A-BFCB-872EADF6CA71}"/>
              </a:ext>
            </a:extLst>
          </p:cNvPr>
          <p:cNvSpPr>
            <a:spLocks noGrp="1"/>
          </p:cNvSpPr>
          <p:nvPr>
            <p:ph type="title"/>
          </p:nvPr>
        </p:nvSpPr>
        <p:spPr>
          <a:xfrm>
            <a:off x="9058701" y="290507"/>
            <a:ext cx="2487305" cy="1151965"/>
          </a:xfrm>
        </p:spPr>
        <p:txBody>
          <a:bodyPr/>
          <a:lstStyle/>
          <a:p>
            <a:pPr algn="ctr"/>
            <a:r>
              <a:rPr lang="en-GB" b="1" dirty="0">
                <a:solidFill>
                  <a:schemeClr val="tx1"/>
                </a:solidFill>
              </a:rPr>
              <a:t>doings</a:t>
            </a:r>
          </a:p>
        </p:txBody>
      </p:sp>
      <p:pic>
        <p:nvPicPr>
          <p:cNvPr id="7" name="Picture 6">
            <a:extLst>
              <a:ext uri="{FF2B5EF4-FFF2-40B4-BE49-F238E27FC236}">
                <a16:creationId xmlns:a16="http://schemas.microsoft.com/office/drawing/2014/main" id="{1DC00EA7-44D5-45DB-9334-B34D79E26F49}"/>
              </a:ext>
            </a:extLst>
          </p:cNvPr>
          <p:cNvPicPr/>
          <p:nvPr/>
        </p:nvPicPr>
        <p:blipFill>
          <a:blip r:embed="rId3"/>
          <a:stretch>
            <a:fillRect/>
          </a:stretch>
        </p:blipFill>
        <p:spPr>
          <a:xfrm>
            <a:off x="186794" y="0"/>
            <a:ext cx="4453445" cy="6755642"/>
          </a:xfrm>
          <a:prstGeom prst="rect">
            <a:avLst/>
          </a:prstGeom>
          <a:ln w="12700">
            <a:solidFill>
              <a:schemeClr val="tx1"/>
            </a:solidFill>
          </a:ln>
        </p:spPr>
      </p:pic>
      <p:sp>
        <p:nvSpPr>
          <p:cNvPr id="3" name="TextBox 2">
            <a:extLst>
              <a:ext uri="{FF2B5EF4-FFF2-40B4-BE49-F238E27FC236}">
                <a16:creationId xmlns:a16="http://schemas.microsoft.com/office/drawing/2014/main" id="{3515399C-6D0A-43E5-A655-CA640F4BCCCB}"/>
              </a:ext>
            </a:extLst>
          </p:cNvPr>
          <p:cNvSpPr txBox="1"/>
          <p:nvPr/>
        </p:nvSpPr>
        <p:spPr>
          <a:xfrm>
            <a:off x="5584874" y="1442472"/>
            <a:ext cx="5852160" cy="3970318"/>
          </a:xfrm>
          <a:prstGeom prst="rect">
            <a:avLst/>
          </a:prstGeom>
          <a:noFill/>
        </p:spPr>
        <p:txBody>
          <a:bodyPr wrap="square" rtlCol="0">
            <a:spAutoFit/>
          </a:bodyPr>
          <a:lstStyle/>
          <a:p>
            <a:r>
              <a:rPr lang="en-GB" sz="2800" dirty="0"/>
              <a:t>The Old Order of Things is changed, and a New Style of Journalism and Illustration has made its advent…Our intention is to amuse; and, leaving to others the task of continuing the old system, we shall carry out our ideas of Novelty, Fun, and Frolic.</a:t>
            </a:r>
          </a:p>
          <a:p>
            <a:endParaRPr lang="en-GB" sz="2800" dirty="0"/>
          </a:p>
          <a:p>
            <a:r>
              <a:rPr lang="en-GB" sz="2800" i="1" dirty="0"/>
              <a:t>The Days’ Doings, </a:t>
            </a:r>
            <a:r>
              <a:rPr lang="en-GB" sz="2800" dirty="0"/>
              <a:t>30</a:t>
            </a:r>
            <a:r>
              <a:rPr lang="en-GB" sz="2800" baseline="30000" dirty="0"/>
              <a:t>th</a:t>
            </a:r>
            <a:r>
              <a:rPr lang="en-GB" sz="2800" dirty="0"/>
              <a:t> July 1870</a:t>
            </a:r>
            <a:endParaRPr lang="en-GB" sz="2800" i="1" dirty="0"/>
          </a:p>
        </p:txBody>
      </p:sp>
      <p:pic>
        <p:nvPicPr>
          <p:cNvPr id="8" name="Picture 7">
            <a:extLst>
              <a:ext uri="{FF2B5EF4-FFF2-40B4-BE49-F238E27FC236}">
                <a16:creationId xmlns:a16="http://schemas.microsoft.com/office/drawing/2014/main" id="{1C34BC2F-B721-445F-9201-7D933ACACAFF}"/>
              </a:ext>
            </a:extLst>
          </p:cNvPr>
          <p:cNvPicPr/>
          <p:nvPr/>
        </p:nvPicPr>
        <p:blipFill rotWithShape="1">
          <a:blip r:embed="rId3"/>
          <a:srcRect b="71120"/>
          <a:stretch/>
        </p:blipFill>
        <p:spPr bwMode="auto">
          <a:xfrm>
            <a:off x="0" y="1535373"/>
            <a:ext cx="12192000" cy="522026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42640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C49694-E05F-4DED-AD80-3E023FE2CDEC}"/>
              </a:ext>
            </a:extLst>
          </p:cNvPr>
          <p:cNvPicPr/>
          <p:nvPr/>
        </p:nvPicPr>
        <p:blipFill rotWithShape="1">
          <a:blip r:embed="rId3"/>
          <a:srcRect b="71120"/>
          <a:stretch/>
        </p:blipFill>
        <p:spPr bwMode="auto">
          <a:xfrm>
            <a:off x="0" y="1637732"/>
            <a:ext cx="10522634" cy="3980416"/>
          </a:xfrm>
          <a:prstGeom prst="rect">
            <a:avLst/>
          </a:prstGeom>
          <a:ln>
            <a:noFill/>
          </a:ln>
          <a:extLst>
            <a:ext uri="{53640926-AAD7-44D8-BBD7-CCE9431645EC}">
              <a14:shadowObscured xmlns:a14="http://schemas.microsoft.com/office/drawing/2010/main"/>
            </a:ext>
          </a:extLst>
        </p:spPr>
      </p:pic>
      <p:sp>
        <p:nvSpPr>
          <p:cNvPr id="2" name="Title 1">
            <a:extLst>
              <a:ext uri="{FF2B5EF4-FFF2-40B4-BE49-F238E27FC236}">
                <a16:creationId xmlns:a16="http://schemas.microsoft.com/office/drawing/2014/main" id="{D81C80E9-2A55-45CA-91AB-F9F5606FF073}"/>
              </a:ext>
            </a:extLst>
          </p:cNvPr>
          <p:cNvSpPr>
            <a:spLocks noGrp="1"/>
          </p:cNvSpPr>
          <p:nvPr>
            <p:ph type="title"/>
          </p:nvPr>
        </p:nvSpPr>
        <p:spPr>
          <a:xfrm>
            <a:off x="991287" y="231741"/>
            <a:ext cx="9905998" cy="753082"/>
          </a:xfrm>
        </p:spPr>
        <p:txBody>
          <a:bodyPr>
            <a:normAutofit fontScale="90000"/>
          </a:bodyPr>
          <a:lstStyle/>
          <a:p>
            <a:pPr algn="ctr"/>
            <a:r>
              <a:rPr lang="en-GB" b="1" dirty="0">
                <a:solidFill>
                  <a:schemeClr val="tx1"/>
                </a:solidFill>
              </a:rPr>
              <a:t>Illustration (London)</a:t>
            </a:r>
          </a:p>
        </p:txBody>
      </p:sp>
      <p:pic>
        <p:nvPicPr>
          <p:cNvPr id="4" name="Picture 3">
            <a:extLst>
              <a:ext uri="{FF2B5EF4-FFF2-40B4-BE49-F238E27FC236}">
                <a16:creationId xmlns:a16="http://schemas.microsoft.com/office/drawing/2014/main" id="{D834A568-C0EA-4A4A-8A91-4C30C09CE53E}"/>
              </a:ext>
            </a:extLst>
          </p:cNvPr>
          <p:cNvPicPr/>
          <p:nvPr/>
        </p:nvPicPr>
        <p:blipFill>
          <a:blip r:embed="rId4"/>
          <a:stretch>
            <a:fillRect/>
          </a:stretch>
        </p:blipFill>
        <p:spPr>
          <a:xfrm>
            <a:off x="220031" y="984823"/>
            <a:ext cx="5875969" cy="4596344"/>
          </a:xfrm>
          <a:prstGeom prst="rect">
            <a:avLst/>
          </a:prstGeom>
          <a:ln w="12700">
            <a:solidFill>
              <a:schemeClr val="tx1"/>
            </a:solidFill>
          </a:ln>
        </p:spPr>
      </p:pic>
      <p:pic>
        <p:nvPicPr>
          <p:cNvPr id="5" name="Picture 4">
            <a:extLst>
              <a:ext uri="{FF2B5EF4-FFF2-40B4-BE49-F238E27FC236}">
                <a16:creationId xmlns:a16="http://schemas.microsoft.com/office/drawing/2014/main" id="{E0109CD0-9631-40A5-9597-FAE79C63F925}"/>
              </a:ext>
            </a:extLst>
          </p:cNvPr>
          <p:cNvPicPr/>
          <p:nvPr/>
        </p:nvPicPr>
        <p:blipFill>
          <a:blip r:embed="rId5"/>
          <a:stretch>
            <a:fillRect/>
          </a:stretch>
        </p:blipFill>
        <p:spPr>
          <a:xfrm>
            <a:off x="6264321" y="984823"/>
            <a:ext cx="2374712" cy="4596344"/>
          </a:xfrm>
          <a:prstGeom prst="rect">
            <a:avLst/>
          </a:prstGeom>
          <a:ln w="12700">
            <a:solidFill>
              <a:schemeClr val="tx1"/>
            </a:solidFill>
          </a:ln>
        </p:spPr>
      </p:pic>
      <p:pic>
        <p:nvPicPr>
          <p:cNvPr id="6" name="Picture 5">
            <a:extLst>
              <a:ext uri="{FF2B5EF4-FFF2-40B4-BE49-F238E27FC236}">
                <a16:creationId xmlns:a16="http://schemas.microsoft.com/office/drawing/2014/main" id="{AB2396B8-9703-4A0C-B415-D4F6E127293A}"/>
              </a:ext>
            </a:extLst>
          </p:cNvPr>
          <p:cNvPicPr/>
          <p:nvPr/>
        </p:nvPicPr>
        <p:blipFill>
          <a:blip r:embed="rId6"/>
          <a:stretch>
            <a:fillRect/>
          </a:stretch>
        </p:blipFill>
        <p:spPr>
          <a:xfrm>
            <a:off x="220030" y="984823"/>
            <a:ext cx="5875969" cy="4596344"/>
          </a:xfrm>
          <a:prstGeom prst="rect">
            <a:avLst/>
          </a:prstGeom>
          <a:ln w="12700">
            <a:solidFill>
              <a:schemeClr val="tx1"/>
            </a:solidFill>
          </a:ln>
        </p:spPr>
      </p:pic>
      <p:pic>
        <p:nvPicPr>
          <p:cNvPr id="7" name="Picture 6">
            <a:extLst>
              <a:ext uri="{FF2B5EF4-FFF2-40B4-BE49-F238E27FC236}">
                <a16:creationId xmlns:a16="http://schemas.microsoft.com/office/drawing/2014/main" id="{83F630B3-4803-4FE0-9D75-625B020CCB5D}"/>
              </a:ext>
            </a:extLst>
          </p:cNvPr>
          <p:cNvPicPr/>
          <p:nvPr/>
        </p:nvPicPr>
        <p:blipFill>
          <a:blip r:embed="rId7"/>
          <a:stretch>
            <a:fillRect/>
          </a:stretch>
        </p:blipFill>
        <p:spPr>
          <a:xfrm>
            <a:off x="6194905" y="988528"/>
            <a:ext cx="5145064" cy="3191392"/>
          </a:xfrm>
          <a:prstGeom prst="rect">
            <a:avLst/>
          </a:prstGeom>
          <a:ln w="12700">
            <a:solidFill>
              <a:schemeClr val="tx1"/>
            </a:solidFill>
          </a:ln>
        </p:spPr>
      </p:pic>
      <p:pic>
        <p:nvPicPr>
          <p:cNvPr id="8" name="Picture 7">
            <a:extLst>
              <a:ext uri="{FF2B5EF4-FFF2-40B4-BE49-F238E27FC236}">
                <a16:creationId xmlns:a16="http://schemas.microsoft.com/office/drawing/2014/main" id="{D3024993-3F48-494B-BD85-0B180A01A405}"/>
              </a:ext>
            </a:extLst>
          </p:cNvPr>
          <p:cNvPicPr/>
          <p:nvPr/>
        </p:nvPicPr>
        <p:blipFill>
          <a:blip r:embed="rId8"/>
          <a:stretch>
            <a:fillRect/>
          </a:stretch>
        </p:blipFill>
        <p:spPr>
          <a:xfrm>
            <a:off x="221342" y="947843"/>
            <a:ext cx="7689964" cy="5265852"/>
          </a:xfrm>
          <a:prstGeom prst="rect">
            <a:avLst/>
          </a:prstGeom>
        </p:spPr>
      </p:pic>
      <p:pic>
        <p:nvPicPr>
          <p:cNvPr id="9" name="Picture 8">
            <a:extLst>
              <a:ext uri="{FF2B5EF4-FFF2-40B4-BE49-F238E27FC236}">
                <a16:creationId xmlns:a16="http://schemas.microsoft.com/office/drawing/2014/main" id="{D8857F48-F5A7-41B1-90D2-1296B09B72FC}"/>
              </a:ext>
            </a:extLst>
          </p:cNvPr>
          <p:cNvPicPr/>
          <p:nvPr/>
        </p:nvPicPr>
        <p:blipFill>
          <a:blip r:embed="rId9"/>
          <a:stretch>
            <a:fillRect/>
          </a:stretch>
        </p:blipFill>
        <p:spPr>
          <a:xfrm>
            <a:off x="221342" y="947843"/>
            <a:ext cx="7689964" cy="5236372"/>
          </a:xfrm>
          <a:prstGeom prst="rect">
            <a:avLst/>
          </a:prstGeom>
          <a:ln w="12700">
            <a:solidFill>
              <a:schemeClr val="tx1"/>
            </a:solidFill>
          </a:ln>
        </p:spPr>
      </p:pic>
    </p:spTree>
    <p:extLst>
      <p:ext uri="{BB962C8B-B14F-4D97-AF65-F5344CB8AC3E}">
        <p14:creationId xmlns:p14="http://schemas.microsoft.com/office/powerpoint/2010/main" val="56693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049C04-7E41-47F4-9B75-0A182952D606}"/>
              </a:ext>
            </a:extLst>
          </p:cNvPr>
          <p:cNvPicPr/>
          <p:nvPr/>
        </p:nvPicPr>
        <p:blipFill>
          <a:blip r:embed="rId3"/>
          <a:stretch>
            <a:fillRect/>
          </a:stretch>
        </p:blipFill>
        <p:spPr>
          <a:xfrm rot="16200000">
            <a:off x="2536896" y="-1962083"/>
            <a:ext cx="6626174" cy="10782166"/>
          </a:xfrm>
          <a:prstGeom prst="rect">
            <a:avLst/>
          </a:prstGeom>
          <a:ln w="12700">
            <a:solidFill>
              <a:schemeClr val="tx1"/>
            </a:solidFill>
          </a:ln>
        </p:spPr>
      </p:pic>
    </p:spTree>
    <p:extLst>
      <p:ext uri="{BB962C8B-B14F-4D97-AF65-F5344CB8AC3E}">
        <p14:creationId xmlns:p14="http://schemas.microsoft.com/office/powerpoint/2010/main" val="1485155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21D78-FB5A-4A6A-BFCB-872EADF6CA71}"/>
              </a:ext>
            </a:extLst>
          </p:cNvPr>
          <p:cNvSpPr>
            <a:spLocks noGrp="1"/>
          </p:cNvSpPr>
          <p:nvPr>
            <p:ph type="title"/>
          </p:nvPr>
        </p:nvSpPr>
        <p:spPr>
          <a:xfrm>
            <a:off x="683627" y="209008"/>
            <a:ext cx="10396882" cy="1158140"/>
          </a:xfrm>
        </p:spPr>
        <p:txBody>
          <a:bodyPr/>
          <a:lstStyle/>
          <a:p>
            <a:pPr algn="ctr"/>
            <a:r>
              <a:rPr lang="en-GB" b="1" dirty="0">
                <a:solidFill>
                  <a:schemeClr val="tx1"/>
                </a:solidFill>
              </a:rPr>
              <a:t>Synthesis?</a:t>
            </a:r>
          </a:p>
        </p:txBody>
      </p:sp>
      <p:sp>
        <p:nvSpPr>
          <p:cNvPr id="3" name="Content Placeholder 2">
            <a:extLst>
              <a:ext uri="{FF2B5EF4-FFF2-40B4-BE49-F238E27FC236}">
                <a16:creationId xmlns:a16="http://schemas.microsoft.com/office/drawing/2014/main" id="{5001AC7C-98E8-4F0B-A235-97E0CC31AD6E}"/>
              </a:ext>
            </a:extLst>
          </p:cNvPr>
          <p:cNvSpPr>
            <a:spLocks noGrp="1"/>
          </p:cNvSpPr>
          <p:nvPr>
            <p:ph sz="quarter" idx="13"/>
          </p:nvPr>
        </p:nvSpPr>
        <p:spPr>
          <a:xfrm>
            <a:off x="485978" y="5594732"/>
            <a:ext cx="5088714" cy="957330"/>
          </a:xfrm>
        </p:spPr>
        <p:txBody>
          <a:bodyPr/>
          <a:lstStyle/>
          <a:p>
            <a:r>
              <a:rPr lang="en-GB" dirty="0">
                <a:solidFill>
                  <a:schemeClr val="bg1"/>
                </a:solidFill>
              </a:rPr>
              <a:t>‘Torn by a Lioness’ - </a:t>
            </a:r>
            <a:r>
              <a:rPr lang="en-GB" i="1" dirty="0">
                <a:solidFill>
                  <a:schemeClr val="bg1"/>
                </a:solidFill>
              </a:rPr>
              <a:t>The Days’ Doings </a:t>
            </a:r>
            <a:r>
              <a:rPr lang="en-GB" dirty="0">
                <a:solidFill>
                  <a:schemeClr val="bg1"/>
                </a:solidFill>
              </a:rPr>
              <a:t> (US), 18/07/1870</a:t>
            </a:r>
          </a:p>
        </p:txBody>
      </p:sp>
      <p:sp>
        <p:nvSpPr>
          <p:cNvPr id="7" name="Content Placeholder 6">
            <a:extLst>
              <a:ext uri="{FF2B5EF4-FFF2-40B4-BE49-F238E27FC236}">
                <a16:creationId xmlns:a16="http://schemas.microsoft.com/office/drawing/2014/main" id="{5C656671-D462-4BBC-B649-6BB107CCBF07}"/>
              </a:ext>
            </a:extLst>
          </p:cNvPr>
          <p:cNvSpPr>
            <a:spLocks noGrp="1"/>
          </p:cNvSpPr>
          <p:nvPr>
            <p:ph sz="quarter" idx="14"/>
          </p:nvPr>
        </p:nvSpPr>
        <p:spPr>
          <a:xfrm>
            <a:off x="5993971" y="1418570"/>
            <a:ext cx="5086538" cy="3311189"/>
          </a:xfrm>
          <a:ln w="15875">
            <a:solidFill>
              <a:schemeClr val="accent1"/>
            </a:solidFill>
          </a:ln>
        </p:spPr>
        <p:txBody>
          <a:bodyPr>
            <a:normAutofit/>
          </a:bodyPr>
          <a:lstStyle/>
          <a:p>
            <a:r>
              <a:rPr lang="en-GB" sz="2400" dirty="0"/>
              <a:t>London </a:t>
            </a:r>
            <a:r>
              <a:rPr lang="en-GB" sz="2400" i="1" dirty="0"/>
              <a:t>Days’ Doings  </a:t>
            </a:r>
            <a:r>
              <a:rPr lang="en-GB" sz="2400" dirty="0"/>
              <a:t>Features</a:t>
            </a:r>
          </a:p>
          <a:p>
            <a:endParaRPr lang="en-GB" sz="2400" dirty="0"/>
          </a:p>
          <a:p>
            <a:r>
              <a:rPr lang="en-GB" sz="2400" dirty="0"/>
              <a:t>Doings abroad</a:t>
            </a:r>
          </a:p>
          <a:p>
            <a:r>
              <a:rPr lang="en-GB" sz="2400" dirty="0"/>
              <a:t>Dramatic doings</a:t>
            </a:r>
          </a:p>
          <a:p>
            <a:r>
              <a:rPr lang="en-GB" sz="2400" dirty="0"/>
              <a:t>Sporting doings</a:t>
            </a:r>
          </a:p>
        </p:txBody>
      </p:sp>
      <p:pic>
        <p:nvPicPr>
          <p:cNvPr id="5" name="Picture 4">
            <a:extLst>
              <a:ext uri="{FF2B5EF4-FFF2-40B4-BE49-F238E27FC236}">
                <a16:creationId xmlns:a16="http://schemas.microsoft.com/office/drawing/2014/main" id="{C46E541F-4D76-4D91-ACCD-5E2FD5D5D253}"/>
              </a:ext>
            </a:extLst>
          </p:cNvPr>
          <p:cNvPicPr/>
          <p:nvPr/>
        </p:nvPicPr>
        <p:blipFill>
          <a:blip r:embed="rId3"/>
          <a:stretch>
            <a:fillRect/>
          </a:stretch>
        </p:blipFill>
        <p:spPr>
          <a:xfrm>
            <a:off x="5964030" y="1319401"/>
            <a:ext cx="5106499" cy="3950440"/>
          </a:xfrm>
          <a:prstGeom prst="rect">
            <a:avLst/>
          </a:prstGeom>
        </p:spPr>
      </p:pic>
      <p:sp>
        <p:nvSpPr>
          <p:cNvPr id="6" name="Content Placeholder 2">
            <a:extLst>
              <a:ext uri="{FF2B5EF4-FFF2-40B4-BE49-F238E27FC236}">
                <a16:creationId xmlns:a16="http://schemas.microsoft.com/office/drawing/2014/main" id="{2838FD0F-C8BC-47AA-9781-F13FEAF26866}"/>
              </a:ext>
            </a:extLst>
          </p:cNvPr>
          <p:cNvSpPr txBox="1">
            <a:spLocks/>
          </p:cNvSpPr>
          <p:nvPr/>
        </p:nvSpPr>
        <p:spPr>
          <a:xfrm>
            <a:off x="5717254" y="5512223"/>
            <a:ext cx="5747915" cy="957330"/>
          </a:xfrm>
          <a:prstGeom prst="rect">
            <a:avLst/>
          </a:prstGeom>
        </p:spPr>
        <p:txBody>
          <a:bodyPr vert="horz" lIns="91440" tIns="45720" rIns="91440" bIns="45720" rtlCol="0" anchor="ctr">
            <a:normAutofit/>
          </a:bodyPr>
          <a:lst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a:lstStyle>
          <a:p>
            <a:r>
              <a:rPr lang="en-GB" dirty="0">
                <a:solidFill>
                  <a:schemeClr val="bg1"/>
                </a:solidFill>
              </a:rPr>
              <a:t>‘The Damsel in the Lion’s Den’ – </a:t>
            </a:r>
            <a:r>
              <a:rPr lang="en-GB" i="1" dirty="0">
                <a:solidFill>
                  <a:schemeClr val="bg1"/>
                </a:solidFill>
              </a:rPr>
              <a:t>The Days’ Doings</a:t>
            </a:r>
            <a:r>
              <a:rPr lang="en-GB" dirty="0">
                <a:solidFill>
                  <a:schemeClr val="bg1"/>
                </a:solidFill>
              </a:rPr>
              <a:t> (UK), 30/07/1870</a:t>
            </a:r>
          </a:p>
        </p:txBody>
      </p:sp>
      <p:sp>
        <p:nvSpPr>
          <p:cNvPr id="8" name="Content Placeholder 6">
            <a:extLst>
              <a:ext uri="{FF2B5EF4-FFF2-40B4-BE49-F238E27FC236}">
                <a16:creationId xmlns:a16="http://schemas.microsoft.com/office/drawing/2014/main" id="{0CEE8D78-349E-48D0-A558-1554684158AE}"/>
              </a:ext>
            </a:extLst>
          </p:cNvPr>
          <p:cNvSpPr txBox="1">
            <a:spLocks/>
          </p:cNvSpPr>
          <p:nvPr/>
        </p:nvSpPr>
        <p:spPr>
          <a:xfrm>
            <a:off x="907433" y="1418570"/>
            <a:ext cx="5086538" cy="3311189"/>
          </a:xfrm>
          <a:prstGeom prst="rect">
            <a:avLst/>
          </a:prstGeom>
          <a:ln w="15875" cmpd="dbl">
            <a:solidFill>
              <a:schemeClr val="accent1"/>
            </a:solidFill>
          </a:ln>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a:lstStyle>
          <a:p>
            <a:r>
              <a:rPr lang="en-GB" sz="2400" dirty="0"/>
              <a:t>New York </a:t>
            </a:r>
            <a:r>
              <a:rPr lang="en-GB" sz="2400" i="1" dirty="0"/>
              <a:t>Days’ Doings  </a:t>
            </a:r>
            <a:r>
              <a:rPr lang="en-GB" sz="2400" dirty="0"/>
              <a:t>Features</a:t>
            </a:r>
          </a:p>
          <a:p>
            <a:endParaRPr lang="en-GB" sz="2400" dirty="0"/>
          </a:p>
          <a:p>
            <a:r>
              <a:rPr lang="en-GB" sz="2400" dirty="0"/>
              <a:t>Whispers about women</a:t>
            </a:r>
          </a:p>
          <a:p>
            <a:r>
              <a:rPr lang="en-GB" sz="2400" dirty="0"/>
              <a:t>Ripples of romance</a:t>
            </a:r>
          </a:p>
          <a:p>
            <a:r>
              <a:rPr lang="en-GB" sz="2400" dirty="0"/>
              <a:t>Echoes from the </a:t>
            </a:r>
            <a:r>
              <a:rPr lang="en-GB" sz="2400" dirty="0" err="1"/>
              <a:t>avant</a:t>
            </a:r>
            <a:r>
              <a:rPr lang="en-GB" sz="2400" dirty="0"/>
              <a:t> scene</a:t>
            </a:r>
          </a:p>
        </p:txBody>
      </p:sp>
      <p:pic>
        <p:nvPicPr>
          <p:cNvPr id="4" name="Picture 3" descr=" Image 50 of Volume 05 ">
            <a:extLst>
              <a:ext uri="{FF2B5EF4-FFF2-40B4-BE49-F238E27FC236}">
                <a16:creationId xmlns:a16="http://schemas.microsoft.com/office/drawing/2014/main" id="{9087CE8C-95C1-4DEF-A94B-A59DC09B4E20}"/>
              </a:ext>
            </a:extLst>
          </p:cNvPr>
          <p:cNvPicPr/>
          <p:nvPr/>
        </p:nvPicPr>
        <p:blipFill rotWithShape="1">
          <a:blip r:embed="rId4" cstate="email">
            <a:extLst>
              <a:ext uri="{28A0092B-C50C-407E-A947-70E740481C1C}">
                <a14:useLocalDpi xmlns:a14="http://schemas.microsoft.com/office/drawing/2010/main" val="0"/>
              </a:ext>
            </a:extLst>
          </a:blip>
          <a:srcRect b="49395"/>
          <a:stretch/>
        </p:blipFill>
        <p:spPr bwMode="auto">
          <a:xfrm>
            <a:off x="485978" y="1340493"/>
            <a:ext cx="5231276" cy="395044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6731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barn(inVertical)">
                                      <p:cBhvr>
                                        <p:cTn id="7" dur="500"/>
                                        <p:tgtEl>
                                          <p:spTgt spid="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xEl>
                                              <p:pRg st="3" end="3"/>
                                            </p:txEl>
                                          </p:spTgt>
                                        </p:tgtEl>
                                        <p:attrNameLst>
                                          <p:attrName>style.visibility</p:attrName>
                                        </p:attrNameLst>
                                      </p:cBhvr>
                                      <p:to>
                                        <p:strVal val="visible"/>
                                      </p:to>
                                    </p:set>
                                    <p:animEffect transition="in" filter="barn(inVertical)">
                                      <p:cBhvr>
                                        <p:cTn id="12" dur="500"/>
                                        <p:tgtEl>
                                          <p:spTgt spid="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barn(inVertical)">
                                      <p:cBhvr>
                                        <p:cTn id="17" dur="500"/>
                                        <p:tgtEl>
                                          <p:spTgt spid="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barn(inVertical)">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barn(inVertical)">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barn(inVertical)">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0" end="0"/>
                                            </p:txEl>
                                          </p:spTgt>
                                        </p:tgtEl>
                                        <p:attrNameLst>
                                          <p:attrName>style.visibility</p:attrName>
                                        </p:attrNameLst>
                                      </p:cBhvr>
                                      <p:to>
                                        <p:strVal val="visible"/>
                                      </p:to>
                                    </p:set>
                                    <p:anim calcmode="lin" valueType="num">
                                      <p:cBhvr additive="base">
                                        <p:cTn id="4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ppt_x"/>
                                          </p:val>
                                        </p:tav>
                                        <p:tav tm="100000">
                                          <p:val>
                                            <p:strVal val="#ppt_x"/>
                                          </p:val>
                                        </p:tav>
                                      </p:tavLst>
                                    </p:anim>
                                    <p:anim calcmode="lin" valueType="num">
                                      <p:cBhvr additive="base">
                                        <p:cTn id="48" dur="500" fill="hold"/>
                                        <p:tgtEl>
                                          <p:spTgt spid="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additive="base">
                                        <p:cTn id="51" dur="500" fill="hold"/>
                                        <p:tgtEl>
                                          <p:spTgt spid="6"/>
                                        </p:tgtEl>
                                        <p:attrNameLst>
                                          <p:attrName>ppt_x</p:attrName>
                                        </p:attrNameLst>
                                      </p:cBhvr>
                                      <p:tavLst>
                                        <p:tav tm="0">
                                          <p:val>
                                            <p:strVal val="#ppt_x"/>
                                          </p:val>
                                        </p:tav>
                                        <p:tav tm="100000">
                                          <p:val>
                                            <p:strVal val="#ppt_x"/>
                                          </p:val>
                                        </p:tav>
                                      </p:tavLst>
                                    </p:anim>
                                    <p:anim calcmode="lin" valueType="num">
                                      <p:cBhvr additive="base">
                                        <p:cTn id="5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An interior scene of a courtroom, with the clerk centre left, bent over his desk. A person is standing on the right hand edge, and the defendent, in the dock can be seen behind. The jury is in the upper left, the judges and the top, and the lawyers' table in the centre.">
            <a:extLst>
              <a:ext uri="{FF2B5EF4-FFF2-40B4-BE49-F238E27FC236}">
                <a16:creationId xmlns:a16="http://schemas.microsoft.com/office/drawing/2014/main" id="{0EAC7F3D-E8DA-4221-98AD-1873C02B950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Effect>
                      <a14:colorTemperature colorTemp="4622"/>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2140827" y="1119862"/>
            <a:ext cx="7242325" cy="5600731"/>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2421D78-FB5A-4A6A-BFCB-872EADF6CA71}"/>
              </a:ext>
            </a:extLst>
          </p:cNvPr>
          <p:cNvSpPr>
            <a:spLocks noGrp="1"/>
          </p:cNvSpPr>
          <p:nvPr>
            <p:ph type="title"/>
          </p:nvPr>
        </p:nvSpPr>
        <p:spPr>
          <a:xfrm>
            <a:off x="4330980" y="137407"/>
            <a:ext cx="3274695" cy="1151965"/>
          </a:xfrm>
        </p:spPr>
        <p:txBody>
          <a:bodyPr/>
          <a:lstStyle/>
          <a:p>
            <a:pPr algn="ctr"/>
            <a:r>
              <a:rPr lang="en-GB" b="1" dirty="0">
                <a:solidFill>
                  <a:schemeClr val="tx1"/>
                </a:solidFill>
              </a:rPr>
              <a:t>Action</a:t>
            </a:r>
          </a:p>
        </p:txBody>
      </p:sp>
      <p:sp>
        <p:nvSpPr>
          <p:cNvPr id="3" name="Content Placeholder 2">
            <a:extLst>
              <a:ext uri="{FF2B5EF4-FFF2-40B4-BE49-F238E27FC236}">
                <a16:creationId xmlns:a16="http://schemas.microsoft.com/office/drawing/2014/main" id="{5001AC7C-98E8-4F0B-A235-97E0CC31AD6E}"/>
              </a:ext>
            </a:extLst>
          </p:cNvPr>
          <p:cNvSpPr>
            <a:spLocks noGrp="1"/>
          </p:cNvSpPr>
          <p:nvPr>
            <p:ph idx="1"/>
          </p:nvPr>
        </p:nvSpPr>
        <p:spPr/>
        <p:txBody>
          <a:bodyPr/>
          <a:lstStyle/>
          <a:p>
            <a:pPr marL="0" indent="0">
              <a:buNone/>
            </a:pPr>
            <a:endParaRPr lang="en-GB" dirty="0"/>
          </a:p>
          <a:p>
            <a:endParaRPr lang="en-GB" dirty="0"/>
          </a:p>
        </p:txBody>
      </p:sp>
      <p:pic>
        <p:nvPicPr>
          <p:cNvPr id="6" name="Picture 5">
            <a:extLst>
              <a:ext uri="{FF2B5EF4-FFF2-40B4-BE49-F238E27FC236}">
                <a16:creationId xmlns:a16="http://schemas.microsoft.com/office/drawing/2014/main" id="{31DC098A-0657-4384-9C2B-3F4D64E40910}"/>
              </a:ext>
            </a:extLst>
          </p:cNvPr>
          <p:cNvPicPr>
            <a:picLocks noChangeAspect="1"/>
          </p:cNvPicPr>
          <p:nvPr/>
        </p:nvPicPr>
        <p:blipFill>
          <a:blip r:embed="rId5"/>
          <a:stretch>
            <a:fillRect/>
          </a:stretch>
        </p:blipFill>
        <p:spPr>
          <a:xfrm>
            <a:off x="7297417" y="0"/>
            <a:ext cx="4894583" cy="6858000"/>
          </a:xfrm>
          <a:prstGeom prst="rect">
            <a:avLst/>
          </a:prstGeom>
        </p:spPr>
      </p:pic>
      <p:pic>
        <p:nvPicPr>
          <p:cNvPr id="7" name="Picture 6">
            <a:extLst>
              <a:ext uri="{FF2B5EF4-FFF2-40B4-BE49-F238E27FC236}">
                <a16:creationId xmlns:a16="http://schemas.microsoft.com/office/drawing/2014/main" id="{6339EF32-3499-4EFD-A48A-098C834DE02B}"/>
              </a:ext>
            </a:extLst>
          </p:cNvPr>
          <p:cNvPicPr/>
          <p:nvPr/>
        </p:nvPicPr>
        <p:blipFill>
          <a:blip r:embed="rId6"/>
          <a:stretch>
            <a:fillRect/>
          </a:stretch>
        </p:blipFill>
        <p:spPr>
          <a:xfrm>
            <a:off x="0" y="0"/>
            <a:ext cx="4772024" cy="6800215"/>
          </a:xfrm>
          <a:prstGeom prst="rect">
            <a:avLst/>
          </a:prstGeom>
        </p:spPr>
      </p:pic>
      <p:sp>
        <p:nvSpPr>
          <p:cNvPr id="8" name="TextBox 7">
            <a:extLst>
              <a:ext uri="{FF2B5EF4-FFF2-40B4-BE49-F238E27FC236}">
                <a16:creationId xmlns:a16="http://schemas.microsoft.com/office/drawing/2014/main" id="{EBA72940-98DF-4F7D-8D8B-0213FCCB4610}"/>
              </a:ext>
            </a:extLst>
          </p:cNvPr>
          <p:cNvSpPr txBox="1"/>
          <p:nvPr/>
        </p:nvSpPr>
        <p:spPr>
          <a:xfrm>
            <a:off x="4833303" y="5696661"/>
            <a:ext cx="2525393" cy="1015663"/>
          </a:xfrm>
          <a:prstGeom prst="rect">
            <a:avLst/>
          </a:prstGeom>
          <a:solidFill>
            <a:schemeClr val="tx1"/>
          </a:solidFill>
        </p:spPr>
        <p:txBody>
          <a:bodyPr wrap="square" rtlCol="0">
            <a:spAutoFit/>
          </a:bodyPr>
          <a:lstStyle/>
          <a:p>
            <a:r>
              <a:rPr lang="en-GB" sz="2000" i="1" dirty="0">
                <a:solidFill>
                  <a:schemeClr val="bg1"/>
                </a:solidFill>
              </a:rPr>
              <a:t>Renfrewshire Independent, </a:t>
            </a:r>
          </a:p>
          <a:p>
            <a:r>
              <a:rPr lang="en-GB" sz="2000" dirty="0">
                <a:solidFill>
                  <a:schemeClr val="bg1"/>
                </a:solidFill>
              </a:rPr>
              <a:t>6</a:t>
            </a:r>
            <a:r>
              <a:rPr lang="en-GB" sz="2000" baseline="30000" dirty="0">
                <a:solidFill>
                  <a:schemeClr val="bg1"/>
                </a:solidFill>
              </a:rPr>
              <a:t>th</a:t>
            </a:r>
            <a:r>
              <a:rPr lang="en-GB" sz="2000" dirty="0">
                <a:solidFill>
                  <a:schemeClr val="bg1"/>
                </a:solidFill>
              </a:rPr>
              <a:t> January 1872</a:t>
            </a:r>
          </a:p>
        </p:txBody>
      </p:sp>
    </p:spTree>
    <p:extLst>
      <p:ext uri="{BB962C8B-B14F-4D97-AF65-F5344CB8AC3E}">
        <p14:creationId xmlns:p14="http://schemas.microsoft.com/office/powerpoint/2010/main" val="874549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21D78-FB5A-4A6A-BFCB-872EADF6CA71}"/>
              </a:ext>
            </a:extLst>
          </p:cNvPr>
          <p:cNvSpPr>
            <a:spLocks noGrp="1"/>
          </p:cNvSpPr>
          <p:nvPr>
            <p:ph type="title"/>
          </p:nvPr>
        </p:nvSpPr>
        <p:spPr>
          <a:xfrm>
            <a:off x="5795889" y="685800"/>
            <a:ext cx="5286794" cy="1151965"/>
          </a:xfrm>
        </p:spPr>
        <p:txBody>
          <a:bodyPr/>
          <a:lstStyle/>
          <a:p>
            <a:pPr algn="ctr"/>
            <a:r>
              <a:rPr lang="en-GB" b="1" dirty="0">
                <a:solidFill>
                  <a:schemeClr val="tx1"/>
                </a:solidFill>
              </a:rPr>
              <a:t>aftermath</a:t>
            </a:r>
          </a:p>
        </p:txBody>
      </p:sp>
      <p:sp>
        <p:nvSpPr>
          <p:cNvPr id="3" name="Content Placeholder 2">
            <a:extLst>
              <a:ext uri="{FF2B5EF4-FFF2-40B4-BE49-F238E27FC236}">
                <a16:creationId xmlns:a16="http://schemas.microsoft.com/office/drawing/2014/main" id="{5001AC7C-98E8-4F0B-A235-97E0CC31AD6E}"/>
              </a:ext>
            </a:extLst>
          </p:cNvPr>
          <p:cNvSpPr>
            <a:spLocks noGrp="1"/>
          </p:cNvSpPr>
          <p:nvPr>
            <p:ph idx="1"/>
          </p:nvPr>
        </p:nvSpPr>
        <p:spPr/>
        <p:txBody>
          <a:bodyPr/>
          <a:lstStyle/>
          <a:p>
            <a:pPr marL="0" indent="0">
              <a:buNone/>
            </a:pPr>
            <a:endParaRPr lang="en-GB" dirty="0"/>
          </a:p>
          <a:p>
            <a:endParaRPr lang="en-GB" dirty="0"/>
          </a:p>
        </p:txBody>
      </p:sp>
      <p:sp>
        <p:nvSpPr>
          <p:cNvPr id="4" name="TextBox 3">
            <a:extLst>
              <a:ext uri="{FF2B5EF4-FFF2-40B4-BE49-F238E27FC236}">
                <a16:creationId xmlns:a16="http://schemas.microsoft.com/office/drawing/2014/main" id="{90EF87EB-DBA2-46EC-9F55-42A541F31BAF}"/>
              </a:ext>
            </a:extLst>
          </p:cNvPr>
          <p:cNvSpPr txBox="1"/>
          <p:nvPr/>
        </p:nvSpPr>
        <p:spPr>
          <a:xfrm>
            <a:off x="1603718" y="2025200"/>
            <a:ext cx="7828084" cy="3539430"/>
          </a:xfrm>
          <a:prstGeom prst="rect">
            <a:avLst/>
          </a:prstGeom>
          <a:noFill/>
        </p:spPr>
        <p:txBody>
          <a:bodyPr wrap="square" rtlCol="0">
            <a:spAutoFit/>
          </a:bodyPr>
          <a:lstStyle/>
          <a:p>
            <a:r>
              <a:rPr lang="en-GB" sz="2800" dirty="0"/>
              <a:t>Speaking from my own opinions of artistic matters, I utterly fail to see any illustration in our paper one whit an exaggeration upon what one actually sees in </a:t>
            </a:r>
            <a:r>
              <a:rPr lang="en-GB" sz="2800" u="sng" dirty="0"/>
              <a:t>real life</a:t>
            </a:r>
            <a:r>
              <a:rPr lang="en-GB" sz="2800" dirty="0"/>
              <a:t>. In fact, after reading the morning papers, or looking into a photographic shop window, </a:t>
            </a:r>
            <a:r>
              <a:rPr lang="en-GB" sz="2800" u="sng" dirty="0"/>
              <a:t>I have been astonished how tame our illustrations were</a:t>
            </a:r>
            <a:r>
              <a:rPr lang="en-GB" sz="2800" dirty="0"/>
              <a:t>.</a:t>
            </a:r>
          </a:p>
          <a:p>
            <a:endParaRPr lang="en-GB" sz="2800" dirty="0"/>
          </a:p>
          <a:p>
            <a:r>
              <a:rPr lang="en-GB" sz="2800" i="1" dirty="0"/>
              <a:t>The Days’ Doings </a:t>
            </a:r>
            <a:r>
              <a:rPr lang="en-GB" sz="2800" dirty="0"/>
              <a:t>17/02/1872, p.2</a:t>
            </a:r>
            <a:endParaRPr lang="en-GB" sz="2800" i="1" dirty="0"/>
          </a:p>
        </p:txBody>
      </p:sp>
      <p:pic>
        <p:nvPicPr>
          <p:cNvPr id="5" name="Picture 4">
            <a:extLst>
              <a:ext uri="{FF2B5EF4-FFF2-40B4-BE49-F238E27FC236}">
                <a16:creationId xmlns:a16="http://schemas.microsoft.com/office/drawing/2014/main" id="{5A92C70F-660C-43E5-BC67-633D3FA195A7}"/>
              </a:ext>
            </a:extLst>
          </p:cNvPr>
          <p:cNvPicPr/>
          <p:nvPr/>
        </p:nvPicPr>
        <p:blipFill>
          <a:blip r:embed="rId3"/>
          <a:stretch>
            <a:fillRect/>
          </a:stretch>
        </p:blipFill>
        <p:spPr>
          <a:xfrm>
            <a:off x="32814" y="140678"/>
            <a:ext cx="4839286" cy="6717322"/>
          </a:xfrm>
          <a:prstGeom prst="rect">
            <a:avLst/>
          </a:prstGeom>
          <a:ln w="12700">
            <a:solidFill>
              <a:schemeClr val="tx1"/>
            </a:solidFill>
          </a:ln>
        </p:spPr>
      </p:pic>
      <p:pic>
        <p:nvPicPr>
          <p:cNvPr id="6" name="Picture 5">
            <a:extLst>
              <a:ext uri="{FF2B5EF4-FFF2-40B4-BE49-F238E27FC236}">
                <a16:creationId xmlns:a16="http://schemas.microsoft.com/office/drawing/2014/main" id="{2547D1FE-FA7E-4712-B442-AC3A0EA62BF5}"/>
              </a:ext>
            </a:extLst>
          </p:cNvPr>
          <p:cNvPicPr/>
          <p:nvPr/>
        </p:nvPicPr>
        <p:blipFill rotWithShape="1">
          <a:blip r:embed="rId4"/>
          <a:srcRect b="48222"/>
          <a:stretch/>
        </p:blipFill>
        <p:spPr bwMode="auto">
          <a:xfrm>
            <a:off x="4872100" y="140678"/>
            <a:ext cx="3567186" cy="6428934"/>
          </a:xfrm>
          <a:prstGeom prst="rect">
            <a:avLst/>
          </a:prstGeom>
          <a:ln>
            <a:solidFill>
              <a:schemeClr val="tx1"/>
            </a:solid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98FB4F87-7236-4EF5-9732-172419FDA43A}"/>
              </a:ext>
            </a:extLst>
          </p:cNvPr>
          <p:cNvPicPr/>
          <p:nvPr/>
        </p:nvPicPr>
        <p:blipFill rotWithShape="1">
          <a:blip r:embed="rId5"/>
          <a:srcRect t="23692"/>
          <a:stretch/>
        </p:blipFill>
        <p:spPr bwMode="auto">
          <a:xfrm>
            <a:off x="8473363" y="140678"/>
            <a:ext cx="3752714" cy="6428933"/>
          </a:xfrm>
          <a:prstGeom prst="rect">
            <a:avLst/>
          </a:prstGeom>
          <a:ln>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4839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21D78-FB5A-4A6A-BFCB-872EADF6CA71}"/>
              </a:ext>
            </a:extLst>
          </p:cNvPr>
          <p:cNvSpPr>
            <a:spLocks noGrp="1"/>
          </p:cNvSpPr>
          <p:nvPr>
            <p:ph type="title"/>
          </p:nvPr>
        </p:nvSpPr>
        <p:spPr>
          <a:xfrm>
            <a:off x="685800" y="179363"/>
            <a:ext cx="4870938" cy="1151965"/>
          </a:xfrm>
        </p:spPr>
        <p:txBody>
          <a:bodyPr/>
          <a:lstStyle/>
          <a:p>
            <a:pPr algn="ctr"/>
            <a:r>
              <a:rPr lang="en-GB" b="1" dirty="0" err="1">
                <a:solidFill>
                  <a:schemeClr val="tx1"/>
                </a:solidFill>
              </a:rPr>
              <a:t>afterLife</a:t>
            </a:r>
            <a:endParaRPr lang="en-GB" b="1" dirty="0">
              <a:solidFill>
                <a:schemeClr val="tx1"/>
              </a:solidFill>
            </a:endParaRPr>
          </a:p>
        </p:txBody>
      </p:sp>
      <p:sp>
        <p:nvSpPr>
          <p:cNvPr id="3" name="Content Placeholder 2">
            <a:extLst>
              <a:ext uri="{FF2B5EF4-FFF2-40B4-BE49-F238E27FC236}">
                <a16:creationId xmlns:a16="http://schemas.microsoft.com/office/drawing/2014/main" id="{5001AC7C-98E8-4F0B-A235-97E0CC31AD6E}"/>
              </a:ext>
            </a:extLst>
          </p:cNvPr>
          <p:cNvSpPr>
            <a:spLocks noGrp="1"/>
          </p:cNvSpPr>
          <p:nvPr>
            <p:ph idx="1"/>
          </p:nvPr>
        </p:nvSpPr>
        <p:spPr/>
        <p:txBody>
          <a:bodyPr/>
          <a:lstStyle/>
          <a:p>
            <a:pPr marL="0" indent="0">
              <a:buNone/>
            </a:pPr>
            <a:endParaRPr lang="en-GB" dirty="0"/>
          </a:p>
          <a:p>
            <a:endParaRPr lang="en-GB" dirty="0"/>
          </a:p>
        </p:txBody>
      </p:sp>
      <p:pic>
        <p:nvPicPr>
          <p:cNvPr id="4" name="Picture 3">
            <a:extLst>
              <a:ext uri="{FF2B5EF4-FFF2-40B4-BE49-F238E27FC236}">
                <a16:creationId xmlns:a16="http://schemas.microsoft.com/office/drawing/2014/main" id="{621D8793-1308-41AE-95F6-0FDB11485F40}"/>
              </a:ext>
            </a:extLst>
          </p:cNvPr>
          <p:cNvPicPr/>
          <p:nvPr/>
        </p:nvPicPr>
        <p:blipFill>
          <a:blip r:embed="rId3"/>
          <a:stretch>
            <a:fillRect/>
          </a:stretch>
        </p:blipFill>
        <p:spPr>
          <a:xfrm>
            <a:off x="801858" y="1204545"/>
            <a:ext cx="4754880" cy="5322863"/>
          </a:xfrm>
          <a:prstGeom prst="rect">
            <a:avLst/>
          </a:prstGeom>
          <a:ln w="12700">
            <a:solidFill>
              <a:schemeClr val="tx1"/>
            </a:solidFill>
          </a:ln>
        </p:spPr>
      </p:pic>
      <p:pic>
        <p:nvPicPr>
          <p:cNvPr id="5" name="Picture 4">
            <a:extLst>
              <a:ext uri="{FF2B5EF4-FFF2-40B4-BE49-F238E27FC236}">
                <a16:creationId xmlns:a16="http://schemas.microsoft.com/office/drawing/2014/main" id="{60D3E626-C247-4C83-A667-A1C13579A0BB}"/>
              </a:ext>
            </a:extLst>
          </p:cNvPr>
          <p:cNvPicPr/>
          <p:nvPr/>
        </p:nvPicPr>
        <p:blipFill>
          <a:blip r:embed="rId4"/>
          <a:stretch>
            <a:fillRect/>
          </a:stretch>
        </p:blipFill>
        <p:spPr>
          <a:xfrm>
            <a:off x="6880827" y="0"/>
            <a:ext cx="4870938" cy="6527408"/>
          </a:xfrm>
          <a:prstGeom prst="rect">
            <a:avLst/>
          </a:prstGeom>
          <a:ln w="12700">
            <a:solidFill>
              <a:schemeClr val="tx1"/>
            </a:solidFill>
          </a:ln>
        </p:spPr>
      </p:pic>
    </p:spTree>
    <p:extLst>
      <p:ext uri="{BB962C8B-B14F-4D97-AF65-F5344CB8AC3E}">
        <p14:creationId xmlns:p14="http://schemas.microsoft.com/office/powerpoint/2010/main" val="3056013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6D6CEAB-C901-4686-AF33-E458AB27E5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9671" y="-8727"/>
            <a:ext cx="4325509" cy="6620765"/>
          </a:xfrm>
          <a:prstGeom prst="rect">
            <a:avLst/>
          </a:prstGeom>
        </p:spPr>
      </p:pic>
      <p:sp>
        <p:nvSpPr>
          <p:cNvPr id="3" name="TextBox 2">
            <a:extLst>
              <a:ext uri="{FF2B5EF4-FFF2-40B4-BE49-F238E27FC236}">
                <a16:creationId xmlns:a16="http://schemas.microsoft.com/office/drawing/2014/main" id="{5EE09D17-4A1B-4C97-AF38-41E8FFF10E9A}"/>
              </a:ext>
            </a:extLst>
          </p:cNvPr>
          <p:cNvSpPr txBox="1"/>
          <p:nvPr/>
        </p:nvSpPr>
        <p:spPr>
          <a:xfrm>
            <a:off x="8159262" y="6063104"/>
            <a:ext cx="2518116" cy="400110"/>
          </a:xfrm>
          <a:prstGeom prst="rect">
            <a:avLst/>
          </a:prstGeom>
          <a:noFill/>
        </p:spPr>
        <p:txBody>
          <a:bodyPr wrap="square" rtlCol="0">
            <a:spAutoFit/>
          </a:bodyPr>
          <a:lstStyle/>
          <a:p>
            <a:r>
              <a:rPr lang="en-GB" sz="2000" dirty="0">
                <a:solidFill>
                  <a:schemeClr val="bg1"/>
                </a:solidFill>
              </a:rPr>
              <a:t>Anthony Comstock</a:t>
            </a:r>
          </a:p>
        </p:txBody>
      </p:sp>
      <p:sp>
        <p:nvSpPr>
          <p:cNvPr id="8" name="TextBox 7">
            <a:extLst>
              <a:ext uri="{FF2B5EF4-FFF2-40B4-BE49-F238E27FC236}">
                <a16:creationId xmlns:a16="http://schemas.microsoft.com/office/drawing/2014/main" id="{C4AF668E-DE26-4DE5-ACD5-5E9FE9AAF751}"/>
              </a:ext>
            </a:extLst>
          </p:cNvPr>
          <p:cNvSpPr txBox="1"/>
          <p:nvPr/>
        </p:nvSpPr>
        <p:spPr>
          <a:xfrm>
            <a:off x="419027" y="1397927"/>
            <a:ext cx="5475336" cy="3539430"/>
          </a:xfrm>
          <a:prstGeom prst="rect">
            <a:avLst/>
          </a:prstGeom>
          <a:noFill/>
        </p:spPr>
        <p:txBody>
          <a:bodyPr wrap="square" rtlCol="0">
            <a:spAutoFit/>
          </a:bodyPr>
          <a:lstStyle/>
          <a:p>
            <a:r>
              <a:rPr lang="en-GB" sz="2800" dirty="0"/>
              <a:t>Anthony Comstock</a:t>
            </a:r>
          </a:p>
          <a:p>
            <a:endParaRPr lang="en-GB" sz="2800" dirty="0"/>
          </a:p>
          <a:p>
            <a:r>
              <a:rPr lang="en-GB" sz="2800" dirty="0"/>
              <a:t>A US Postal Inspector</a:t>
            </a:r>
          </a:p>
          <a:p>
            <a:endParaRPr lang="en-GB" sz="2800" dirty="0"/>
          </a:p>
          <a:p>
            <a:r>
              <a:rPr lang="en-GB" sz="2800" dirty="0"/>
              <a:t>Opposed to obscene literature, abortion, contraception, masturbation, gambling, prostitution and patent medicine</a:t>
            </a:r>
          </a:p>
        </p:txBody>
      </p:sp>
      <p:sp>
        <p:nvSpPr>
          <p:cNvPr id="2" name="Title 1">
            <a:extLst>
              <a:ext uri="{FF2B5EF4-FFF2-40B4-BE49-F238E27FC236}">
                <a16:creationId xmlns:a16="http://schemas.microsoft.com/office/drawing/2014/main" id="{52421D78-FB5A-4A6A-BFCB-872EADF6CA71}"/>
              </a:ext>
            </a:extLst>
          </p:cNvPr>
          <p:cNvSpPr>
            <a:spLocks noGrp="1"/>
          </p:cNvSpPr>
          <p:nvPr>
            <p:ph type="title"/>
          </p:nvPr>
        </p:nvSpPr>
        <p:spPr>
          <a:xfrm>
            <a:off x="373285" y="245962"/>
            <a:ext cx="6374756" cy="1151965"/>
          </a:xfrm>
        </p:spPr>
        <p:txBody>
          <a:bodyPr/>
          <a:lstStyle/>
          <a:p>
            <a:r>
              <a:rPr lang="en-GB" b="1" dirty="0">
                <a:solidFill>
                  <a:schemeClr val="tx1"/>
                </a:solidFill>
              </a:rPr>
              <a:t>Meanwhile . . .</a:t>
            </a:r>
          </a:p>
        </p:txBody>
      </p:sp>
      <p:pic>
        <p:nvPicPr>
          <p:cNvPr id="11" name="Picture 10">
            <a:extLst>
              <a:ext uri="{FF2B5EF4-FFF2-40B4-BE49-F238E27FC236}">
                <a16:creationId xmlns:a16="http://schemas.microsoft.com/office/drawing/2014/main" id="{115F5A4B-6F13-4B13-B131-98DE68A07B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820" y="1456154"/>
            <a:ext cx="4938256" cy="4947100"/>
          </a:xfrm>
          <a:prstGeom prst="rect">
            <a:avLst/>
          </a:prstGeom>
        </p:spPr>
      </p:pic>
      <p:pic>
        <p:nvPicPr>
          <p:cNvPr id="12" name="Picture 11">
            <a:extLst>
              <a:ext uri="{FF2B5EF4-FFF2-40B4-BE49-F238E27FC236}">
                <a16:creationId xmlns:a16="http://schemas.microsoft.com/office/drawing/2014/main" id="{F119BF91-9893-4F13-8CC3-27DAD687EAED}"/>
              </a:ext>
            </a:extLst>
          </p:cNvPr>
          <p:cNvPicPr>
            <a:picLocks noChangeAspect="1"/>
          </p:cNvPicPr>
          <p:nvPr/>
        </p:nvPicPr>
        <p:blipFill>
          <a:blip r:embed="rId5"/>
          <a:stretch>
            <a:fillRect/>
          </a:stretch>
        </p:blipFill>
        <p:spPr>
          <a:xfrm>
            <a:off x="456820" y="1693567"/>
            <a:ext cx="11772973" cy="4767914"/>
          </a:xfrm>
          <a:prstGeom prst="rect">
            <a:avLst/>
          </a:prstGeom>
        </p:spPr>
      </p:pic>
      <p:pic>
        <p:nvPicPr>
          <p:cNvPr id="4" name="Picture 3">
            <a:extLst>
              <a:ext uri="{FF2B5EF4-FFF2-40B4-BE49-F238E27FC236}">
                <a16:creationId xmlns:a16="http://schemas.microsoft.com/office/drawing/2014/main" id="{AC159492-1D43-4841-BB50-F0F1ABDA6A45}"/>
              </a:ext>
            </a:extLst>
          </p:cNvPr>
          <p:cNvPicPr>
            <a:picLocks noChangeAspect="1"/>
          </p:cNvPicPr>
          <p:nvPr/>
        </p:nvPicPr>
        <p:blipFill rotWithShape="1">
          <a:blip r:embed="rId6"/>
          <a:srcRect b="9638"/>
          <a:stretch/>
        </p:blipFill>
        <p:spPr>
          <a:xfrm>
            <a:off x="6982571" y="0"/>
            <a:ext cx="4787935" cy="6245292"/>
          </a:xfrm>
          <a:prstGeom prst="rect">
            <a:avLst/>
          </a:prstGeom>
        </p:spPr>
      </p:pic>
      <p:pic>
        <p:nvPicPr>
          <p:cNvPr id="7" name="Picture 6">
            <a:extLst>
              <a:ext uri="{FF2B5EF4-FFF2-40B4-BE49-F238E27FC236}">
                <a16:creationId xmlns:a16="http://schemas.microsoft.com/office/drawing/2014/main" id="{BFFF62DA-7F6C-4F65-AAEB-BD9F9C0BB1D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72228" y="31367"/>
            <a:ext cx="4702009" cy="6540575"/>
          </a:xfrm>
          <a:prstGeom prst="rect">
            <a:avLst/>
          </a:prstGeom>
        </p:spPr>
      </p:pic>
    </p:spTree>
    <p:extLst>
      <p:ext uri="{BB962C8B-B14F-4D97-AF65-F5344CB8AC3E}">
        <p14:creationId xmlns:p14="http://schemas.microsoft.com/office/powerpoint/2010/main" val="2801774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21D78-FB5A-4A6A-BFCB-872EADF6CA71}"/>
              </a:ext>
            </a:extLst>
          </p:cNvPr>
          <p:cNvSpPr>
            <a:spLocks noGrp="1"/>
          </p:cNvSpPr>
          <p:nvPr>
            <p:ph type="title"/>
          </p:nvPr>
        </p:nvSpPr>
        <p:spPr>
          <a:xfrm>
            <a:off x="685801" y="207498"/>
            <a:ext cx="10396882" cy="1151965"/>
          </a:xfrm>
        </p:spPr>
        <p:txBody>
          <a:bodyPr/>
          <a:lstStyle/>
          <a:p>
            <a:pPr algn="ctr"/>
            <a:r>
              <a:rPr lang="en-GB" b="1" dirty="0">
                <a:solidFill>
                  <a:schemeClr val="tx1"/>
                </a:solidFill>
              </a:rPr>
              <a:t>answers</a:t>
            </a:r>
          </a:p>
        </p:txBody>
      </p:sp>
      <p:sp>
        <p:nvSpPr>
          <p:cNvPr id="3" name="Content Placeholder 2">
            <a:extLst>
              <a:ext uri="{FF2B5EF4-FFF2-40B4-BE49-F238E27FC236}">
                <a16:creationId xmlns:a16="http://schemas.microsoft.com/office/drawing/2014/main" id="{5001AC7C-98E8-4F0B-A235-97E0CC31AD6E}"/>
              </a:ext>
            </a:extLst>
          </p:cNvPr>
          <p:cNvSpPr>
            <a:spLocks noGrp="1"/>
          </p:cNvSpPr>
          <p:nvPr>
            <p:ph idx="1"/>
          </p:nvPr>
        </p:nvSpPr>
        <p:spPr>
          <a:xfrm>
            <a:off x="685800" y="1603717"/>
            <a:ext cx="10396883" cy="4262511"/>
          </a:xfrm>
        </p:spPr>
        <p:txBody>
          <a:bodyPr>
            <a:normAutofit/>
          </a:bodyPr>
          <a:lstStyle/>
          <a:p>
            <a:r>
              <a:rPr lang="en-GB" sz="2800" dirty="0"/>
              <a:t>Who was responsible for the salacious publication that caused this localised moral panic? </a:t>
            </a:r>
          </a:p>
          <a:p>
            <a:r>
              <a:rPr lang="en-GB" sz="2800" dirty="0"/>
              <a:t>What were the origins of </a:t>
            </a:r>
            <a:r>
              <a:rPr lang="en-GB" sz="2800" i="1" dirty="0"/>
              <a:t>The Days’ Doings</a:t>
            </a:r>
            <a:r>
              <a:rPr lang="en-GB" sz="2800" dirty="0"/>
              <a:t>?</a:t>
            </a:r>
          </a:p>
          <a:p>
            <a:r>
              <a:rPr lang="en-GB" sz="2800" dirty="0"/>
              <a:t>What can be inferred about the motivations for launching AN American illustrated periodical in Britain?</a:t>
            </a:r>
          </a:p>
          <a:p>
            <a:r>
              <a:rPr lang="en-GB" sz="2800" dirty="0"/>
              <a:t>To what extent did it succeed?</a:t>
            </a:r>
            <a:endParaRPr lang="en-GB" dirty="0"/>
          </a:p>
          <a:p>
            <a:endParaRPr lang="en-GB" dirty="0"/>
          </a:p>
        </p:txBody>
      </p:sp>
    </p:spTree>
    <p:extLst>
      <p:ext uri="{BB962C8B-B14F-4D97-AF65-F5344CB8AC3E}">
        <p14:creationId xmlns:p14="http://schemas.microsoft.com/office/powerpoint/2010/main" val="3223240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21D78-FB5A-4A6A-BFCB-872EADF6CA71}"/>
              </a:ext>
            </a:extLst>
          </p:cNvPr>
          <p:cNvSpPr>
            <a:spLocks noGrp="1"/>
          </p:cNvSpPr>
          <p:nvPr>
            <p:ph type="title"/>
          </p:nvPr>
        </p:nvSpPr>
        <p:spPr>
          <a:xfrm>
            <a:off x="7748443" y="152400"/>
            <a:ext cx="3298968" cy="1039091"/>
          </a:xfrm>
        </p:spPr>
        <p:txBody>
          <a:bodyPr/>
          <a:lstStyle/>
          <a:p>
            <a:pPr algn="ctr"/>
            <a:r>
              <a:rPr lang="en-GB" b="1" dirty="0">
                <a:solidFill>
                  <a:schemeClr val="tx1"/>
                </a:solidFill>
              </a:rPr>
              <a:t>Thank you</a:t>
            </a:r>
          </a:p>
        </p:txBody>
      </p:sp>
      <p:sp>
        <p:nvSpPr>
          <p:cNvPr id="3" name="Content Placeholder 2">
            <a:extLst>
              <a:ext uri="{FF2B5EF4-FFF2-40B4-BE49-F238E27FC236}">
                <a16:creationId xmlns:a16="http://schemas.microsoft.com/office/drawing/2014/main" id="{5001AC7C-98E8-4F0B-A235-97E0CC31AD6E}"/>
              </a:ext>
            </a:extLst>
          </p:cNvPr>
          <p:cNvSpPr>
            <a:spLocks noGrp="1"/>
          </p:cNvSpPr>
          <p:nvPr>
            <p:ph idx="1"/>
          </p:nvPr>
        </p:nvSpPr>
        <p:spPr>
          <a:xfrm>
            <a:off x="1141412" y="2249487"/>
            <a:ext cx="3056515" cy="3541714"/>
          </a:xfrm>
        </p:spPr>
        <p:txBody>
          <a:bodyPr/>
          <a:lstStyle/>
          <a:p>
            <a:pPr marL="0" indent="0">
              <a:buNone/>
            </a:pPr>
            <a:endParaRPr lang="en-GB" dirty="0"/>
          </a:p>
          <a:p>
            <a:endParaRPr lang="en-GB" dirty="0"/>
          </a:p>
        </p:txBody>
      </p:sp>
      <p:pic>
        <p:nvPicPr>
          <p:cNvPr id="4" name="Picture 3">
            <a:extLst>
              <a:ext uri="{FF2B5EF4-FFF2-40B4-BE49-F238E27FC236}">
                <a16:creationId xmlns:a16="http://schemas.microsoft.com/office/drawing/2014/main" id="{719F8A5D-8554-4CB3-AA4A-9A56AE046BE9}"/>
              </a:ext>
            </a:extLst>
          </p:cNvPr>
          <p:cNvPicPr/>
          <p:nvPr/>
        </p:nvPicPr>
        <p:blipFill>
          <a:blip r:embed="rId3"/>
          <a:stretch>
            <a:fillRect/>
          </a:stretch>
        </p:blipFill>
        <p:spPr>
          <a:xfrm>
            <a:off x="0" y="0"/>
            <a:ext cx="6613382" cy="6858000"/>
          </a:xfrm>
          <a:prstGeom prst="rect">
            <a:avLst/>
          </a:prstGeom>
        </p:spPr>
      </p:pic>
      <p:sp>
        <p:nvSpPr>
          <p:cNvPr id="5" name="TextBox 4">
            <a:extLst>
              <a:ext uri="{FF2B5EF4-FFF2-40B4-BE49-F238E27FC236}">
                <a16:creationId xmlns:a16="http://schemas.microsoft.com/office/drawing/2014/main" id="{F25A60C2-8C09-449E-8A93-DACFC54AC290}"/>
              </a:ext>
            </a:extLst>
          </p:cNvPr>
          <p:cNvSpPr txBox="1"/>
          <p:nvPr/>
        </p:nvSpPr>
        <p:spPr>
          <a:xfrm>
            <a:off x="6613383" y="1191491"/>
            <a:ext cx="5396126" cy="4278094"/>
          </a:xfrm>
          <a:prstGeom prst="rect">
            <a:avLst/>
          </a:prstGeom>
          <a:noFill/>
        </p:spPr>
        <p:txBody>
          <a:bodyPr wrap="square" rtlCol="0">
            <a:spAutoFit/>
          </a:bodyPr>
          <a:lstStyle/>
          <a:p>
            <a:r>
              <a:rPr lang="en-GB" sz="2400" dirty="0"/>
              <a:t>Dr Matthew Stephens</a:t>
            </a:r>
          </a:p>
          <a:p>
            <a:r>
              <a:rPr lang="en-GB" sz="2400" dirty="0"/>
              <a:t>Applied History Fellow</a:t>
            </a:r>
          </a:p>
          <a:p>
            <a:r>
              <a:rPr lang="en-GB" sz="2400" dirty="0"/>
              <a:t>Institute of Historical Research, London</a:t>
            </a:r>
          </a:p>
          <a:p>
            <a:endParaRPr lang="en-GB" sz="2400" dirty="0"/>
          </a:p>
          <a:p>
            <a:r>
              <a:rPr lang="en-GB" sz="2200" dirty="0"/>
              <a:t>E: </a:t>
            </a:r>
            <a:r>
              <a:rPr lang="en-GB" sz="2200" dirty="0">
                <a:hlinkClick r:id="rId4"/>
              </a:rPr>
              <a:t>matthew.stephens1878@gmail.com</a:t>
            </a:r>
            <a:endParaRPr lang="en-GB" sz="2200" dirty="0"/>
          </a:p>
          <a:p>
            <a:endParaRPr lang="en-GB" sz="2200" dirty="0"/>
          </a:p>
          <a:p>
            <a:r>
              <a:rPr lang="en-GB" sz="2200" dirty="0"/>
              <a:t>W: </a:t>
            </a:r>
            <a:r>
              <a:rPr lang="en-GB" sz="2200" dirty="0">
                <a:hlinkClick r:id="rId5"/>
              </a:rPr>
              <a:t>https://www.matthewstephens.org.uk</a:t>
            </a:r>
            <a:r>
              <a:rPr lang="en-GB" sz="2200" dirty="0"/>
              <a:t> </a:t>
            </a:r>
          </a:p>
          <a:p>
            <a:endParaRPr lang="en-GB" sz="2200" dirty="0"/>
          </a:p>
          <a:p>
            <a:r>
              <a:rPr lang="en-GB" sz="2200" dirty="0" err="1"/>
              <a:t>Bluesky</a:t>
            </a:r>
            <a:r>
              <a:rPr lang="en-GB" sz="2200" dirty="0"/>
              <a:t>: C19thnewshound@bskysocial.com</a:t>
            </a:r>
          </a:p>
          <a:p>
            <a:endParaRPr lang="en-GB" sz="2200" dirty="0"/>
          </a:p>
          <a:p>
            <a:r>
              <a:rPr lang="en-GB" sz="2200" dirty="0"/>
              <a:t>        </a:t>
            </a:r>
            <a:r>
              <a:rPr lang="en-GB" sz="2200" dirty="0">
                <a:hlinkClick r:id="rId6">
                  <a:extLst>
                    <a:ext uri="{A12FA001-AC4F-418D-AE19-62706E023703}">
                      <ahyp:hlinkClr xmlns:ahyp="http://schemas.microsoft.com/office/drawing/2018/hyperlinkcolor" val="tx"/>
                    </a:ext>
                  </a:extLst>
                </a:hlinkClick>
              </a:rPr>
              <a:t>https://www.linkedin.com/in/</a:t>
            </a:r>
            <a:br>
              <a:rPr lang="en-GB" sz="2200" dirty="0">
                <a:hlinkClick r:id="rId6">
                  <a:extLst>
                    <a:ext uri="{A12FA001-AC4F-418D-AE19-62706E023703}">
                      <ahyp:hlinkClr xmlns:ahyp="http://schemas.microsoft.com/office/drawing/2018/hyperlinkcolor" val="tx"/>
                    </a:ext>
                  </a:extLst>
                </a:hlinkClick>
              </a:rPr>
            </a:br>
            <a:r>
              <a:rPr lang="en-GB" sz="2200" dirty="0">
                <a:hlinkClick r:id="rId6">
                  <a:extLst>
                    <a:ext uri="{A12FA001-AC4F-418D-AE19-62706E023703}">
                      <ahyp:hlinkClr xmlns:ahyp="http://schemas.microsoft.com/office/drawing/2018/hyperlinkcolor" val="tx"/>
                    </a:ext>
                  </a:extLst>
                </a:hlinkClick>
              </a:rPr>
              <a:t>matthew-stephens-389070292/</a:t>
            </a:r>
            <a:r>
              <a:rPr lang="en-GB" sz="2200" dirty="0"/>
              <a:t> </a:t>
            </a:r>
          </a:p>
        </p:txBody>
      </p:sp>
      <p:pic>
        <p:nvPicPr>
          <p:cNvPr id="6" name="Picture 5">
            <a:extLst>
              <a:ext uri="{FF2B5EF4-FFF2-40B4-BE49-F238E27FC236}">
                <a16:creationId xmlns:a16="http://schemas.microsoft.com/office/drawing/2014/main" id="{5B847D40-BBE2-4189-9637-7C7A4068384E}"/>
              </a:ext>
            </a:extLst>
          </p:cNvPr>
          <p:cNvPicPr>
            <a:picLocks noChangeAspect="1"/>
          </p:cNvPicPr>
          <p:nvPr/>
        </p:nvPicPr>
        <p:blipFill>
          <a:blip r:embed="rId7"/>
          <a:stretch>
            <a:fillRect/>
          </a:stretch>
        </p:blipFill>
        <p:spPr>
          <a:xfrm>
            <a:off x="6607727" y="4591378"/>
            <a:ext cx="421842" cy="410741"/>
          </a:xfrm>
          <a:prstGeom prst="rect">
            <a:avLst/>
          </a:prstGeom>
        </p:spPr>
      </p:pic>
    </p:spTree>
    <p:extLst>
      <p:ext uri="{BB962C8B-B14F-4D97-AF65-F5344CB8AC3E}">
        <p14:creationId xmlns:p14="http://schemas.microsoft.com/office/powerpoint/2010/main" val="65466298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Main Event</Template>
  <TotalTime>1958</TotalTime>
  <Words>3591</Words>
  <Application>Microsoft Office PowerPoint</Application>
  <PresentationFormat>Widescreen</PresentationFormat>
  <Paragraphs>120</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Impact</vt:lpstr>
      <vt:lpstr>Main Event</vt:lpstr>
      <vt:lpstr>A tale of two cities</vt:lpstr>
      <vt:lpstr>prosecution</vt:lpstr>
      <vt:lpstr>questions</vt:lpstr>
      <vt:lpstr>Ipswich</vt:lpstr>
      <vt:lpstr>BOSTON  (Ma)</vt:lpstr>
      <vt:lpstr>NEW YORK</vt:lpstr>
      <vt:lpstr>Days’ Doings</vt:lpstr>
      <vt:lpstr>PowerPoint Presentation</vt:lpstr>
      <vt:lpstr>PowerPoint Presentation</vt:lpstr>
      <vt:lpstr>PowerPoint Presentation</vt:lpstr>
      <vt:lpstr>London</vt:lpstr>
      <vt:lpstr>doings</vt:lpstr>
      <vt:lpstr>Illustration (London)</vt:lpstr>
      <vt:lpstr>PowerPoint Presentation</vt:lpstr>
      <vt:lpstr>Synthesis?</vt:lpstr>
      <vt:lpstr>Action</vt:lpstr>
      <vt:lpstr>aftermath</vt:lpstr>
      <vt:lpstr>afterLife</vt:lpstr>
      <vt:lpstr>Meanwhile . . .</vt:lpstr>
      <vt:lpstr>answers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tale of two cities</dc:title>
  <dc:creator>MATTHEW STEPHENS</dc:creator>
  <cp:lastModifiedBy>MATTHEW STEPHENS</cp:lastModifiedBy>
  <cp:revision>98</cp:revision>
  <cp:lastPrinted>2026-07-17T14:13:12Z</cp:lastPrinted>
  <dcterms:created xsi:type="dcterms:W3CDTF">2026-07-03T12:49:49Z</dcterms:created>
  <dcterms:modified xsi:type="dcterms:W3CDTF">2026-07-17T14:13:16Z</dcterms:modified>
</cp:coreProperties>
</file>