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47" r:id="rId4"/>
  </p:sldMasterIdLst>
  <p:notesMasterIdLst>
    <p:notesMasterId r:id="rId22"/>
  </p:notesMasterIdLst>
  <p:sldIdLst>
    <p:sldId id="256" r:id="rId5"/>
    <p:sldId id="257" r:id="rId6"/>
    <p:sldId id="258" r:id="rId7"/>
    <p:sldId id="259" r:id="rId8"/>
    <p:sldId id="279" r:id="rId9"/>
    <p:sldId id="264" r:id="rId10"/>
    <p:sldId id="267" r:id="rId11"/>
    <p:sldId id="268" r:id="rId12"/>
    <p:sldId id="270" r:id="rId13"/>
    <p:sldId id="278" r:id="rId14"/>
    <p:sldId id="272" r:id="rId15"/>
    <p:sldId id="273" r:id="rId16"/>
    <p:sldId id="274" r:id="rId17"/>
    <p:sldId id="275" r:id="rId18"/>
    <p:sldId id="277" r:id="rId19"/>
    <p:sldId id="282" r:id="rId20"/>
    <p:sldId id="28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4AB"/>
    <a:srgbClr val="FBF9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2" autoAdjust="0"/>
    <p:restoredTop sz="77939" autoAdjust="0"/>
  </p:normalViewPr>
  <p:slideViewPr>
    <p:cSldViewPr snapToGrid="0">
      <p:cViewPr varScale="1">
        <p:scale>
          <a:sx n="86" d="100"/>
          <a:sy n="86" d="100"/>
        </p:scale>
        <p:origin x="69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19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STEPHENS" userId="7a03de36-2293-4284-9927-9983bdda44ee" providerId="ADAL" clId="{2C6C5856-D9BE-430F-A4A1-55F9BCC5331E}"/>
    <pc:docChg chg="undo custSel delSld modSld">
      <pc:chgData name="MATTHEW STEPHENS" userId="7a03de36-2293-4284-9927-9983bdda44ee" providerId="ADAL" clId="{2C6C5856-D9BE-430F-A4A1-55F9BCC5331E}" dt="2024-06-07T17:50:13.458" v="2421" actId="20577"/>
      <pc:docMkLst>
        <pc:docMk/>
      </pc:docMkLst>
      <pc:sldChg chg="modNotesTx">
        <pc:chgData name="MATTHEW STEPHENS" userId="7a03de36-2293-4284-9927-9983bdda44ee" providerId="ADAL" clId="{2C6C5856-D9BE-430F-A4A1-55F9BCC5331E}" dt="2024-06-07T17:50:13.458" v="2421" actId="20577"/>
        <pc:sldMkLst>
          <pc:docMk/>
          <pc:sldMk cId="2139445996" sldId="256"/>
        </pc:sldMkLst>
      </pc:sldChg>
      <pc:sldChg chg="modNotesTx">
        <pc:chgData name="MATTHEW STEPHENS" userId="7a03de36-2293-4284-9927-9983bdda44ee" providerId="ADAL" clId="{2C6C5856-D9BE-430F-A4A1-55F9BCC5331E}" dt="2024-06-07T15:24:40.504" v="259" actId="20577"/>
        <pc:sldMkLst>
          <pc:docMk/>
          <pc:sldMk cId="2744665118" sldId="257"/>
        </pc:sldMkLst>
      </pc:sldChg>
      <pc:sldChg chg="modNotesTx">
        <pc:chgData name="MATTHEW STEPHENS" userId="7a03de36-2293-4284-9927-9983bdda44ee" providerId="ADAL" clId="{2C6C5856-D9BE-430F-A4A1-55F9BCC5331E}" dt="2024-06-07T17:49:54.530" v="2411" actId="20577"/>
        <pc:sldMkLst>
          <pc:docMk/>
          <pc:sldMk cId="1584712234" sldId="258"/>
        </pc:sldMkLst>
      </pc:sldChg>
      <pc:sldChg chg="addSp modSp modAnim modNotesTx">
        <pc:chgData name="MATTHEW STEPHENS" userId="7a03de36-2293-4284-9927-9983bdda44ee" providerId="ADAL" clId="{2C6C5856-D9BE-430F-A4A1-55F9BCC5331E}" dt="2024-06-07T15:38:42.482" v="817" actId="20577"/>
        <pc:sldMkLst>
          <pc:docMk/>
          <pc:sldMk cId="3016571728" sldId="259"/>
        </pc:sldMkLst>
        <pc:spChg chg="add mod">
          <ac:chgData name="MATTHEW STEPHENS" userId="7a03de36-2293-4284-9927-9983bdda44ee" providerId="ADAL" clId="{2C6C5856-D9BE-430F-A4A1-55F9BCC5331E}" dt="2024-06-07T15:30:57.189" v="426" actId="1076"/>
          <ac:spMkLst>
            <pc:docMk/>
            <pc:sldMk cId="3016571728" sldId="259"/>
            <ac:spMk id="3" creationId="{8F3B7794-8156-47EA-802C-2410281D02A5}"/>
          </ac:spMkLst>
        </pc:spChg>
        <pc:spChg chg="add mod">
          <ac:chgData name="MATTHEW STEPHENS" userId="7a03de36-2293-4284-9927-9983bdda44ee" providerId="ADAL" clId="{2C6C5856-D9BE-430F-A4A1-55F9BCC5331E}" dt="2024-06-07T15:31:38.589" v="470" actId="20577"/>
          <ac:spMkLst>
            <pc:docMk/>
            <pc:sldMk cId="3016571728" sldId="259"/>
            <ac:spMk id="9" creationId="{0547C09B-50DB-4F01-8C7D-57FD14C34545}"/>
          </ac:spMkLst>
        </pc:spChg>
        <pc:picChg chg="mod">
          <ac:chgData name="MATTHEW STEPHENS" userId="7a03de36-2293-4284-9927-9983bdda44ee" providerId="ADAL" clId="{2C6C5856-D9BE-430F-A4A1-55F9BCC5331E}" dt="2024-06-07T15:30:00.683" v="392" actId="1076"/>
          <ac:picMkLst>
            <pc:docMk/>
            <pc:sldMk cId="3016571728" sldId="259"/>
            <ac:picMk id="6" creationId="{DC529CD7-6CC1-4FCE-AC76-54A9653950E6}"/>
          </ac:picMkLst>
        </pc:picChg>
        <pc:picChg chg="mod">
          <ac:chgData name="MATTHEW STEPHENS" userId="7a03de36-2293-4284-9927-9983bdda44ee" providerId="ADAL" clId="{2C6C5856-D9BE-430F-A4A1-55F9BCC5331E}" dt="2024-06-07T15:30:05.099" v="393" actId="1076"/>
          <ac:picMkLst>
            <pc:docMk/>
            <pc:sldMk cId="3016571728" sldId="259"/>
            <ac:picMk id="7" creationId="{7E8EF49D-8F22-4BC2-9038-1F5812E2731C}"/>
          </ac:picMkLst>
        </pc:picChg>
        <pc:picChg chg="mod">
          <ac:chgData name="MATTHEW STEPHENS" userId="7a03de36-2293-4284-9927-9983bdda44ee" providerId="ADAL" clId="{2C6C5856-D9BE-430F-A4A1-55F9BCC5331E}" dt="2024-06-07T15:30:08.595" v="394" actId="1076"/>
          <ac:picMkLst>
            <pc:docMk/>
            <pc:sldMk cId="3016571728" sldId="259"/>
            <ac:picMk id="8" creationId="{606C6E28-DDD5-4F84-9AFC-618C665B522D}"/>
          </ac:picMkLst>
        </pc:picChg>
        <pc:picChg chg="add mod">
          <ac:chgData name="MATTHEW STEPHENS" userId="7a03de36-2293-4284-9927-9983bdda44ee" providerId="ADAL" clId="{2C6C5856-D9BE-430F-A4A1-55F9BCC5331E}" dt="2024-06-07T15:37:14.258" v="802" actId="1076"/>
          <ac:picMkLst>
            <pc:docMk/>
            <pc:sldMk cId="3016571728" sldId="259"/>
            <ac:picMk id="10" creationId="{5E28B813-CA93-48E8-90DA-F5BD173D52C6}"/>
          </ac:picMkLst>
        </pc:picChg>
        <pc:picChg chg="add mod">
          <ac:chgData name="MATTHEW STEPHENS" userId="7a03de36-2293-4284-9927-9983bdda44ee" providerId="ADAL" clId="{2C6C5856-D9BE-430F-A4A1-55F9BCC5331E}" dt="2024-06-07T15:37:46.457" v="808" actId="1076"/>
          <ac:picMkLst>
            <pc:docMk/>
            <pc:sldMk cId="3016571728" sldId="259"/>
            <ac:picMk id="11" creationId="{9A94FA31-9236-4CFE-8C3E-437523D57EA0}"/>
          </ac:picMkLst>
        </pc:picChg>
      </pc:sldChg>
      <pc:sldChg chg="modNotesTx">
        <pc:chgData name="MATTHEW STEPHENS" userId="7a03de36-2293-4284-9927-9983bdda44ee" providerId="ADAL" clId="{2C6C5856-D9BE-430F-A4A1-55F9BCC5331E}" dt="2024-06-07T17:48:23.202" v="2375" actId="20577"/>
        <pc:sldMkLst>
          <pc:docMk/>
          <pc:sldMk cId="277191838" sldId="267"/>
        </pc:sldMkLst>
      </pc:sldChg>
      <pc:sldChg chg="modNotesTx">
        <pc:chgData name="MATTHEW STEPHENS" userId="7a03de36-2293-4284-9927-9983bdda44ee" providerId="ADAL" clId="{2C6C5856-D9BE-430F-A4A1-55F9BCC5331E}" dt="2024-06-07T17:47:57.076" v="2353" actId="20577"/>
        <pc:sldMkLst>
          <pc:docMk/>
          <pc:sldMk cId="14368369" sldId="268"/>
        </pc:sldMkLst>
      </pc:sldChg>
      <pc:sldChg chg="modNotesTx">
        <pc:chgData name="MATTHEW STEPHENS" userId="7a03de36-2293-4284-9927-9983bdda44ee" providerId="ADAL" clId="{2C6C5856-D9BE-430F-A4A1-55F9BCC5331E}" dt="2024-06-07T17:04:49.808" v="2186" actId="20577"/>
        <pc:sldMkLst>
          <pc:docMk/>
          <pc:sldMk cId="1221664087" sldId="273"/>
        </pc:sldMkLst>
      </pc:sldChg>
      <pc:sldChg chg="modNotesTx">
        <pc:chgData name="MATTHEW STEPHENS" userId="7a03de36-2293-4284-9927-9983bdda44ee" providerId="ADAL" clId="{2C6C5856-D9BE-430F-A4A1-55F9BCC5331E}" dt="2024-06-07T16:34:39.987" v="2169" actId="20577"/>
        <pc:sldMkLst>
          <pc:docMk/>
          <pc:sldMk cId="1571132503" sldId="275"/>
        </pc:sldMkLst>
      </pc:sldChg>
      <pc:sldChg chg="modNotesTx">
        <pc:chgData name="MATTHEW STEPHENS" userId="7a03de36-2293-4284-9927-9983bdda44ee" providerId="ADAL" clId="{2C6C5856-D9BE-430F-A4A1-55F9BCC5331E}" dt="2024-06-07T17:24:59.177" v="2198" actId="20577"/>
        <pc:sldMkLst>
          <pc:docMk/>
          <pc:sldMk cId="118498881" sldId="277"/>
        </pc:sldMkLst>
      </pc:sldChg>
      <pc:sldChg chg="addSp modSp modAnim modNotesTx">
        <pc:chgData name="MATTHEW STEPHENS" userId="7a03de36-2293-4284-9927-9983bdda44ee" providerId="ADAL" clId="{2C6C5856-D9BE-430F-A4A1-55F9BCC5331E}" dt="2024-06-07T17:29:26.203" v="2281" actId="20577"/>
        <pc:sldMkLst>
          <pc:docMk/>
          <pc:sldMk cId="2553803380" sldId="279"/>
        </pc:sldMkLst>
        <pc:spChg chg="mod">
          <ac:chgData name="MATTHEW STEPHENS" userId="7a03de36-2293-4284-9927-9983bdda44ee" providerId="ADAL" clId="{2C6C5856-D9BE-430F-A4A1-55F9BCC5331E}" dt="2024-06-07T15:39:42.725" v="841" actId="20577"/>
          <ac:spMkLst>
            <pc:docMk/>
            <pc:sldMk cId="2553803380" sldId="279"/>
            <ac:spMk id="2" creationId="{831DA4C4-900B-457B-BC1F-2252B7C860B7}"/>
          </ac:spMkLst>
        </pc:spChg>
        <pc:spChg chg="mod">
          <ac:chgData name="MATTHEW STEPHENS" userId="7a03de36-2293-4284-9927-9983bdda44ee" providerId="ADAL" clId="{2C6C5856-D9BE-430F-A4A1-55F9BCC5331E}" dt="2024-06-07T15:58:19.416" v="1489" actId="1076"/>
          <ac:spMkLst>
            <pc:docMk/>
            <pc:sldMk cId="2553803380" sldId="279"/>
            <ac:spMk id="9" creationId="{3F478FAB-99B9-405E-A303-0A77E2E5D6CE}"/>
          </ac:spMkLst>
        </pc:spChg>
        <pc:picChg chg="mod">
          <ac:chgData name="MATTHEW STEPHENS" userId="7a03de36-2293-4284-9927-9983bdda44ee" providerId="ADAL" clId="{2C6C5856-D9BE-430F-A4A1-55F9BCC5331E}" dt="2024-06-07T15:58:46.807" v="1490" actId="14100"/>
          <ac:picMkLst>
            <pc:docMk/>
            <pc:sldMk cId="2553803380" sldId="279"/>
            <ac:picMk id="4" creationId="{0FE31338-AEC8-44FE-8B65-5FE6FC0AE699}"/>
          </ac:picMkLst>
        </pc:picChg>
        <pc:picChg chg="add mod">
          <ac:chgData name="MATTHEW STEPHENS" userId="7a03de36-2293-4284-9927-9983bdda44ee" providerId="ADAL" clId="{2C6C5856-D9BE-430F-A4A1-55F9BCC5331E}" dt="2024-06-07T15:52:07.756" v="1245" actId="1076"/>
          <ac:picMkLst>
            <pc:docMk/>
            <pc:sldMk cId="2553803380" sldId="279"/>
            <ac:picMk id="5" creationId="{2A1041F5-B0CD-4430-B729-511F12D3B69E}"/>
          </ac:picMkLst>
        </pc:picChg>
        <pc:picChg chg="mod ord">
          <ac:chgData name="MATTHEW STEPHENS" userId="7a03de36-2293-4284-9927-9983bdda44ee" providerId="ADAL" clId="{2C6C5856-D9BE-430F-A4A1-55F9BCC5331E}" dt="2024-06-07T15:52:51.146" v="1365" actId="692"/>
          <ac:picMkLst>
            <pc:docMk/>
            <pc:sldMk cId="2553803380" sldId="279"/>
            <ac:picMk id="8" creationId="{906D32F2-D1E8-4EFE-A01A-04DE9860F47A}"/>
          </ac:picMkLst>
        </pc:picChg>
      </pc:sldChg>
      <pc:sldChg chg="modNotesTx">
        <pc:chgData name="MATTHEW STEPHENS" userId="7a03de36-2293-4284-9927-9983bdda44ee" providerId="ADAL" clId="{2C6C5856-D9BE-430F-A4A1-55F9BCC5331E}" dt="2024-06-07T17:44:38.257" v="2286" actId="20577"/>
        <pc:sldMkLst>
          <pc:docMk/>
          <pc:sldMk cId="1956301463" sldId="282"/>
        </pc:sldMkLst>
      </pc:sldChg>
    </pc:docChg>
  </pc:docChgLst>
  <pc:docChgLst>
    <pc:chgData name="MATTHEW STEPHENS" userId="7a03de36-2293-4284-9927-9983bdda44ee" providerId="ADAL" clId="{A6835766-42F5-4C52-B07D-712EC4C73388}"/>
    <pc:docChg chg="undo custSel modSld">
      <pc:chgData name="MATTHEW STEPHENS" userId="7a03de36-2293-4284-9927-9983bdda44ee" providerId="ADAL" clId="{A6835766-42F5-4C52-B07D-712EC4C73388}" dt="2024-06-11T13:13:46.834" v="638" actId="20577"/>
      <pc:docMkLst>
        <pc:docMk/>
      </pc:docMkLst>
      <pc:sldChg chg="modNotesTx">
        <pc:chgData name="MATTHEW STEPHENS" userId="7a03de36-2293-4284-9927-9983bdda44ee" providerId="ADAL" clId="{A6835766-42F5-4C52-B07D-712EC4C73388}" dt="2024-06-10T10:42:56.118" v="32" actId="20577"/>
        <pc:sldMkLst>
          <pc:docMk/>
          <pc:sldMk cId="2744665118" sldId="257"/>
        </pc:sldMkLst>
      </pc:sldChg>
      <pc:sldChg chg="modNotesTx">
        <pc:chgData name="MATTHEW STEPHENS" userId="7a03de36-2293-4284-9927-9983bdda44ee" providerId="ADAL" clId="{A6835766-42F5-4C52-B07D-712EC4C73388}" dt="2024-06-10T20:43:54.990" v="625" actId="20577"/>
        <pc:sldMkLst>
          <pc:docMk/>
          <pc:sldMk cId="1584712234" sldId="258"/>
        </pc:sldMkLst>
      </pc:sldChg>
      <pc:sldChg chg="modSp modNotesTx">
        <pc:chgData name="MATTHEW STEPHENS" userId="7a03de36-2293-4284-9927-9983bdda44ee" providerId="ADAL" clId="{A6835766-42F5-4C52-B07D-712EC4C73388}" dt="2024-06-10T10:54:34.122" v="211" actId="20577"/>
        <pc:sldMkLst>
          <pc:docMk/>
          <pc:sldMk cId="80706166" sldId="264"/>
        </pc:sldMkLst>
        <pc:spChg chg="mod">
          <ac:chgData name="MATTHEW STEPHENS" userId="7a03de36-2293-4284-9927-9983bdda44ee" providerId="ADAL" clId="{A6835766-42F5-4C52-B07D-712EC4C73388}" dt="2024-06-10T10:52:36.790" v="169" actId="20577"/>
          <ac:spMkLst>
            <pc:docMk/>
            <pc:sldMk cId="80706166" sldId="264"/>
            <ac:spMk id="3" creationId="{AE647B55-B693-4346-A7BB-3BED80DE5559}"/>
          </ac:spMkLst>
        </pc:spChg>
      </pc:sldChg>
      <pc:sldChg chg="modNotesTx">
        <pc:chgData name="MATTHEW STEPHENS" userId="7a03de36-2293-4284-9927-9983bdda44ee" providerId="ADAL" clId="{A6835766-42F5-4C52-B07D-712EC4C73388}" dt="2024-06-10T11:22:27.923" v="502" actId="20577"/>
        <pc:sldMkLst>
          <pc:docMk/>
          <pc:sldMk cId="277191838" sldId="267"/>
        </pc:sldMkLst>
      </pc:sldChg>
      <pc:sldChg chg="modNotesTx">
        <pc:chgData name="MATTHEW STEPHENS" userId="7a03de36-2293-4284-9927-9983bdda44ee" providerId="ADAL" clId="{A6835766-42F5-4C52-B07D-712EC4C73388}" dt="2024-06-10T20:41:39.390" v="608" actId="20577"/>
        <pc:sldMkLst>
          <pc:docMk/>
          <pc:sldMk cId="14368369" sldId="268"/>
        </pc:sldMkLst>
      </pc:sldChg>
      <pc:sldChg chg="modNotesTx">
        <pc:chgData name="MATTHEW STEPHENS" userId="7a03de36-2293-4284-9927-9983bdda44ee" providerId="ADAL" clId="{A6835766-42F5-4C52-B07D-712EC4C73388}" dt="2024-06-10T11:03:17.129" v="383" actId="20577"/>
        <pc:sldMkLst>
          <pc:docMk/>
          <pc:sldMk cId="3534700175" sldId="270"/>
        </pc:sldMkLst>
      </pc:sldChg>
      <pc:sldChg chg="modNotesTx">
        <pc:chgData name="MATTHEW STEPHENS" userId="7a03de36-2293-4284-9927-9983bdda44ee" providerId="ADAL" clId="{A6835766-42F5-4C52-B07D-712EC4C73388}" dt="2024-06-11T11:20:26.678" v="627" actId="114"/>
        <pc:sldMkLst>
          <pc:docMk/>
          <pc:sldMk cId="4261237897" sldId="272"/>
        </pc:sldMkLst>
      </pc:sldChg>
      <pc:sldChg chg="modNotesTx">
        <pc:chgData name="MATTHEW STEPHENS" userId="7a03de36-2293-4284-9927-9983bdda44ee" providerId="ADAL" clId="{A6835766-42F5-4C52-B07D-712EC4C73388}" dt="2024-06-10T11:25:06.687" v="524" actId="20577"/>
        <pc:sldMkLst>
          <pc:docMk/>
          <pc:sldMk cId="1221664087" sldId="273"/>
        </pc:sldMkLst>
      </pc:sldChg>
      <pc:sldChg chg="modNotesTx">
        <pc:chgData name="MATTHEW STEPHENS" userId="7a03de36-2293-4284-9927-9983bdda44ee" providerId="ADAL" clId="{A6835766-42F5-4C52-B07D-712EC4C73388}" dt="2024-06-10T11:25:58.514" v="529" actId="20577"/>
        <pc:sldMkLst>
          <pc:docMk/>
          <pc:sldMk cId="1444960254" sldId="274"/>
        </pc:sldMkLst>
      </pc:sldChg>
      <pc:sldChg chg="modNotesTx">
        <pc:chgData name="MATTHEW STEPHENS" userId="7a03de36-2293-4284-9927-9983bdda44ee" providerId="ADAL" clId="{A6835766-42F5-4C52-B07D-712EC4C73388}" dt="2024-06-10T20:39:47.885" v="598" actId="20577"/>
        <pc:sldMkLst>
          <pc:docMk/>
          <pc:sldMk cId="1571132503" sldId="275"/>
        </pc:sldMkLst>
      </pc:sldChg>
      <pc:sldChg chg="modNotesTx">
        <pc:chgData name="MATTHEW STEPHENS" userId="7a03de36-2293-4284-9927-9983bdda44ee" providerId="ADAL" clId="{A6835766-42F5-4C52-B07D-712EC4C73388}" dt="2024-06-11T13:13:46.834" v="638" actId="20577"/>
        <pc:sldMkLst>
          <pc:docMk/>
          <pc:sldMk cId="2553803380" sldId="279"/>
        </pc:sldMkLst>
      </pc:sldChg>
      <pc:sldChg chg="modSp">
        <pc:chgData name="MATTHEW STEPHENS" userId="7a03de36-2293-4284-9927-9983bdda44ee" providerId="ADAL" clId="{A6835766-42F5-4C52-B07D-712EC4C73388}" dt="2024-06-10T11:04:39.001" v="398" actId="20577"/>
        <pc:sldMkLst>
          <pc:docMk/>
          <pc:sldMk cId="2036995833" sldId="280"/>
        </pc:sldMkLst>
        <pc:spChg chg="mod">
          <ac:chgData name="MATTHEW STEPHENS" userId="7a03de36-2293-4284-9927-9983bdda44ee" providerId="ADAL" clId="{A6835766-42F5-4C52-B07D-712EC4C73388}" dt="2024-06-10T11:04:39.001" v="398" actId="20577"/>
          <ac:spMkLst>
            <pc:docMk/>
            <pc:sldMk cId="2036995833" sldId="280"/>
            <ac:spMk id="3" creationId="{95631471-0B7C-4ACC-89A4-CF47F16E37D4}"/>
          </ac:spMkLst>
        </pc:spChg>
      </pc:sldChg>
      <pc:sldChg chg="modNotesTx">
        <pc:chgData name="MATTHEW STEPHENS" userId="7a03de36-2293-4284-9927-9983bdda44ee" providerId="ADAL" clId="{A6835766-42F5-4C52-B07D-712EC4C73388}" dt="2024-06-10T11:31:21.075" v="595" actId="20577"/>
        <pc:sldMkLst>
          <pc:docMk/>
          <pc:sldMk cId="1956301463"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B12FD-25D1-461F-B9B7-978A4E54265B}" type="datetimeFigureOut">
              <a:rPr lang="en-GB" smtClean="0"/>
              <a:t>11/06/2024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F908D-AB78-4445-A396-60CC3B303462}" type="slidenum">
              <a:rPr lang="en-GB" smtClean="0"/>
              <a:t>‹#›</a:t>
            </a:fld>
            <a:endParaRPr lang="en-GB"/>
          </a:p>
        </p:txBody>
      </p:sp>
    </p:spTree>
    <p:extLst>
      <p:ext uri="{BB962C8B-B14F-4D97-AF65-F5344CB8AC3E}">
        <p14:creationId xmlns:p14="http://schemas.microsoft.com/office/powerpoint/2010/main" val="1092924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going to be looking at the short-lived newspaper the </a:t>
            </a:r>
            <a:r>
              <a:rPr lang="en-GB" i="1" dirty="0"/>
              <a:t>Illustrated News of the </a:t>
            </a:r>
            <a:r>
              <a:rPr lang="en-GB" i="1"/>
              <a:t>World</a:t>
            </a:r>
            <a:r>
              <a:rPr lang="en-GB" i="0"/>
              <a:t> today, focusing </a:t>
            </a:r>
            <a:r>
              <a:rPr lang="en-GB" i="0" dirty="0"/>
              <a:t>in particular on the role played at various times in its short life story by events in America</a:t>
            </a:r>
            <a:r>
              <a:rPr lang="en-GB" i="1" dirty="0"/>
              <a:t>. </a:t>
            </a:r>
            <a:r>
              <a:rPr lang="en-GB" dirty="0"/>
              <a:t>My PhD research aims to challenge the assumption that all short-lived newspapers in the nineteenth century were </a:t>
            </a:r>
            <a:r>
              <a:rPr lang="en-GB" i="1" dirty="0"/>
              <a:t>de facto </a:t>
            </a:r>
            <a:r>
              <a:rPr lang="en-GB" dirty="0"/>
              <a:t>failures. My work is uncovering a number of examples that cast more light on the plethora of reasons why so many newspapers ceased publication after a relatively short span. These question the conventional truism that the primary marker of success for a newspaper in the century was a long life in print. The </a:t>
            </a:r>
            <a:r>
              <a:rPr lang="en-GB" i="1" dirty="0"/>
              <a:t>Illustrated News of the World </a:t>
            </a:r>
            <a:r>
              <a:rPr lang="en-GB" dirty="0"/>
              <a:t>is very much a case in point.</a:t>
            </a:r>
          </a:p>
        </p:txBody>
      </p:sp>
      <p:sp>
        <p:nvSpPr>
          <p:cNvPr id="4" name="Slide Number Placeholder 3"/>
          <p:cNvSpPr>
            <a:spLocks noGrp="1"/>
          </p:cNvSpPr>
          <p:nvPr>
            <p:ph type="sldNum" sz="quarter" idx="5"/>
          </p:nvPr>
        </p:nvSpPr>
        <p:spPr/>
        <p:txBody>
          <a:bodyPr/>
          <a:lstStyle/>
          <a:p>
            <a:fld id="{DA4F908D-AB78-4445-A396-60CC3B303462}" type="slidenum">
              <a:rPr lang="en-GB" smtClean="0"/>
              <a:t>1</a:t>
            </a:fld>
            <a:endParaRPr lang="en-GB"/>
          </a:p>
        </p:txBody>
      </p:sp>
    </p:spTree>
    <p:extLst>
      <p:ext uri="{BB962C8B-B14F-4D97-AF65-F5344CB8AC3E}">
        <p14:creationId xmlns:p14="http://schemas.microsoft.com/office/powerpoint/2010/main" val="459584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a:p>
            <a:r>
              <a:rPr lang="en-GB" i="0" dirty="0"/>
              <a:t>Yet, at the same time, the more varied typefaces making up the title; and the masthead graphics juxtaposing metropolitan and imperial motifs with exotic foreign images strongly suggests its wider ambitions. Interestingly, the </a:t>
            </a:r>
            <a:r>
              <a:rPr lang="en-GB" i="1" dirty="0"/>
              <a:t>Illustrated London News</a:t>
            </a:r>
            <a:r>
              <a:rPr lang="en-GB" i="0" dirty="0"/>
              <a:t> made no reference to the arrival of this competitor, neither did Ingram make any moves to counter or purchase it.</a:t>
            </a:r>
            <a:endParaRPr lang="en-GB" dirty="0"/>
          </a:p>
        </p:txBody>
      </p:sp>
      <p:sp>
        <p:nvSpPr>
          <p:cNvPr id="4" name="Slide Number Placeholder 3"/>
          <p:cNvSpPr>
            <a:spLocks noGrp="1"/>
          </p:cNvSpPr>
          <p:nvPr>
            <p:ph type="sldNum" sz="quarter" idx="5"/>
          </p:nvPr>
        </p:nvSpPr>
        <p:spPr/>
        <p:txBody>
          <a:bodyPr/>
          <a:lstStyle/>
          <a:p>
            <a:fld id="{DA4F908D-AB78-4445-A396-60CC3B303462}" type="slidenum">
              <a:rPr lang="en-GB" smtClean="0"/>
              <a:t>10</a:t>
            </a:fld>
            <a:endParaRPr lang="en-GB"/>
          </a:p>
        </p:txBody>
      </p:sp>
    </p:spTree>
    <p:extLst>
      <p:ext uri="{BB962C8B-B14F-4D97-AF65-F5344CB8AC3E}">
        <p14:creationId xmlns:p14="http://schemas.microsoft.com/office/powerpoint/2010/main" val="341349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Ingram’s paper ignored the new arrival, many others took notice. [CLICK]</a:t>
            </a:r>
          </a:p>
          <a:p>
            <a:endParaRPr lang="en-GB" dirty="0"/>
          </a:p>
          <a:p>
            <a:r>
              <a:rPr lang="en-GB" i="1" dirty="0"/>
              <a:t>The Sun</a:t>
            </a:r>
            <a:r>
              <a:rPr lang="en-GB" dirty="0"/>
              <a:t>, reviewing an advance copy, was very positive, praising ‘the most promising specimen…we have ever seen’. [CLICK] Conversely, the </a:t>
            </a:r>
            <a:r>
              <a:rPr lang="en-GB" i="1" dirty="0"/>
              <a:t>Inverness Courier </a:t>
            </a:r>
            <a:r>
              <a:rPr lang="en-GB" dirty="0"/>
              <a:t>expressed its outrage at the ‘unfair manner’ of the imitation. [CLICK] Somewhere in the middle was this review in the </a:t>
            </a:r>
            <a:r>
              <a:rPr lang="en-GB" i="1" dirty="0"/>
              <a:t>Leicester Guardian </a:t>
            </a:r>
            <a:r>
              <a:rPr lang="en-GB" dirty="0"/>
              <a:t>which noted the similarity whilst opining that it was a ‘powerful rival’ likely to become ‘a popular favourite’. So, despite the circumstances of its genesis, there was an expectation that the new title would become established as a rival to the </a:t>
            </a:r>
            <a:r>
              <a:rPr lang="en-GB" i="1" dirty="0"/>
              <a:t>Illustrated London News</a:t>
            </a:r>
            <a:r>
              <a:rPr lang="en-GB" dirty="0"/>
              <a:t>. To be more than a mere imitator, though, it needed something distinct – and here </a:t>
            </a:r>
            <a:r>
              <a:rPr lang="en-GB" dirty="0" err="1"/>
              <a:t>Tallis</a:t>
            </a:r>
            <a:r>
              <a:rPr lang="en-GB" dirty="0"/>
              <a:t> could draw on his contacts in the world of illustration…</a:t>
            </a:r>
          </a:p>
        </p:txBody>
      </p:sp>
      <p:sp>
        <p:nvSpPr>
          <p:cNvPr id="4" name="Slide Number Placeholder 3"/>
          <p:cNvSpPr>
            <a:spLocks noGrp="1"/>
          </p:cNvSpPr>
          <p:nvPr>
            <p:ph type="sldNum" sz="quarter" idx="5"/>
          </p:nvPr>
        </p:nvSpPr>
        <p:spPr/>
        <p:txBody>
          <a:bodyPr/>
          <a:lstStyle/>
          <a:p>
            <a:fld id="{DA4F908D-AB78-4445-A396-60CC3B303462}" type="slidenum">
              <a:rPr lang="en-GB" smtClean="0"/>
              <a:t>11</a:t>
            </a:fld>
            <a:endParaRPr lang="en-GB"/>
          </a:p>
        </p:txBody>
      </p:sp>
    </p:spTree>
    <p:extLst>
      <p:ext uri="{BB962C8B-B14F-4D97-AF65-F5344CB8AC3E}">
        <p14:creationId xmlns:p14="http://schemas.microsoft.com/office/powerpoint/2010/main" val="3541003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offer his subscribers an innovation in the form of steel engravings, reproducing photographic portraits – this one, the first, is of Princess Victoria, to mark her marriage to Prince Frederick William of Prussia which had recently taken place on 25</a:t>
            </a:r>
            <a:r>
              <a:rPr lang="en-GB" baseline="30000" dirty="0"/>
              <a:t>th</a:t>
            </a:r>
            <a:r>
              <a:rPr lang="en-GB" dirty="0"/>
              <a:t> January 1858. At the time, this was the highest quality mass reproduction available. The engraver was Daniel Pound and the photographer John </a:t>
            </a:r>
            <a:r>
              <a:rPr lang="en-GB" dirty="0" err="1"/>
              <a:t>Mayall</a:t>
            </a:r>
            <a:r>
              <a:rPr lang="en-GB" dirty="0"/>
              <a:t> of Regent Street. </a:t>
            </a:r>
          </a:p>
          <a:p>
            <a:endParaRPr lang="en-GB" dirty="0"/>
          </a:p>
          <a:p>
            <a:r>
              <a:rPr lang="en-GB" dirty="0"/>
              <a:t>This offering was reflected in the subtitle [CLICK] soon appearing on the paper’s masthead, ‘and drawing room gallery of eminent personages’. Available separately or in volumes for subscription (with the newspaper thrown in!) these steel-engraved portraits were certainly a quality addition, but reproduction of this level of quality was expensive.</a:t>
            </a:r>
          </a:p>
        </p:txBody>
      </p:sp>
      <p:sp>
        <p:nvSpPr>
          <p:cNvPr id="4" name="Slide Number Placeholder 3"/>
          <p:cNvSpPr>
            <a:spLocks noGrp="1"/>
          </p:cNvSpPr>
          <p:nvPr>
            <p:ph type="sldNum" sz="quarter" idx="5"/>
          </p:nvPr>
        </p:nvSpPr>
        <p:spPr/>
        <p:txBody>
          <a:bodyPr/>
          <a:lstStyle/>
          <a:p>
            <a:fld id="{DA4F908D-AB78-4445-A396-60CC3B303462}" type="slidenum">
              <a:rPr lang="en-GB" smtClean="0"/>
              <a:t>12</a:t>
            </a:fld>
            <a:endParaRPr lang="en-GB"/>
          </a:p>
        </p:txBody>
      </p:sp>
    </p:spTree>
    <p:extLst>
      <p:ext uri="{BB962C8B-B14F-4D97-AF65-F5344CB8AC3E}">
        <p14:creationId xmlns:p14="http://schemas.microsoft.com/office/powerpoint/2010/main" val="270073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Tallis</a:t>
            </a:r>
            <a:r>
              <a:rPr lang="en-GB" dirty="0"/>
              <a:t> hit one immediate problem around launch time: the supply of paper. The original supply agreement had been made between the London Printing and Publishing Company and Spalding &amp; Hodge, who extended credit secured on </a:t>
            </a:r>
            <a:r>
              <a:rPr lang="en-GB" dirty="0" err="1"/>
              <a:t>Tallis’s</a:t>
            </a:r>
            <a:r>
              <a:rPr lang="en-GB" dirty="0"/>
              <a:t> shares in the company. As his shares were now suspended, he was technically indebted to Spalding &amp; Hodge. His only tangible asset, the Hoe printing press that he must have purchased himself, was sold to them to settle matters, so that </a:t>
            </a:r>
            <a:r>
              <a:rPr lang="en-GB" dirty="0" err="1"/>
              <a:t>Tallis</a:t>
            </a:r>
            <a:r>
              <a:rPr lang="en-GB" dirty="0"/>
              <a:t> now had to rent back the press he had just bought. [CLICK] Printing the </a:t>
            </a:r>
            <a:r>
              <a:rPr lang="en-GB" i="1" dirty="0"/>
              <a:t>Telegraph</a:t>
            </a:r>
            <a:r>
              <a:rPr lang="en-GB" i="0" dirty="0"/>
              <a:t> brought much needed income while it lasted – but in early 1860 they imported their own Hoe press, (from the US, of course); a crippling blow. [CLICK] </a:t>
            </a:r>
            <a:r>
              <a:rPr lang="en-GB" i="0" dirty="0" err="1"/>
              <a:t>Tallis</a:t>
            </a:r>
            <a:r>
              <a:rPr lang="en-GB" i="0" dirty="0"/>
              <a:t> then sought to work with provincial newspaper proprietors to supply part-printed sheets to be adapted for local papers. This was an idea very much of its time – but needed capital. [CLICK] To raise it, he mortgaged the copyright of </a:t>
            </a:r>
            <a:r>
              <a:rPr lang="en-GB" i="1" dirty="0"/>
              <a:t>INOW</a:t>
            </a:r>
            <a:r>
              <a:rPr lang="en-GB" i="0" dirty="0"/>
              <a:t> to Spalding &amp; Hodge to raise funds – but they demanded settlement promptly and, when </a:t>
            </a:r>
            <a:r>
              <a:rPr lang="en-GB" i="0" dirty="0" err="1"/>
              <a:t>Tallis</a:t>
            </a:r>
            <a:r>
              <a:rPr lang="en-GB" i="0" dirty="0"/>
              <a:t> couldn’t pay, they sold it on! </a:t>
            </a:r>
            <a:r>
              <a:rPr lang="en-GB" i="0" dirty="0" err="1"/>
              <a:t>Tallis</a:t>
            </a:r>
            <a:r>
              <a:rPr lang="en-GB" i="0" dirty="0"/>
              <a:t> was ruined and [CLICK] filed for bankruptcy in 1861. [CLICK] The paper continued until 1863, unusually maintaining its illustrative and textual quality throughout. Latterly, it seems to have been published by the very company that </a:t>
            </a:r>
            <a:r>
              <a:rPr lang="en-GB" i="0" dirty="0" err="1"/>
              <a:t>Tallis</a:t>
            </a:r>
            <a:r>
              <a:rPr lang="en-GB" i="0" dirty="0"/>
              <a:t> founded for the purpose.</a:t>
            </a:r>
            <a:endParaRPr lang="en-GB" dirty="0"/>
          </a:p>
        </p:txBody>
      </p:sp>
      <p:sp>
        <p:nvSpPr>
          <p:cNvPr id="4" name="Slide Number Placeholder 3"/>
          <p:cNvSpPr>
            <a:spLocks noGrp="1"/>
          </p:cNvSpPr>
          <p:nvPr>
            <p:ph type="sldNum" sz="quarter" idx="5"/>
          </p:nvPr>
        </p:nvSpPr>
        <p:spPr/>
        <p:txBody>
          <a:bodyPr/>
          <a:lstStyle/>
          <a:p>
            <a:fld id="{DA4F908D-AB78-4445-A396-60CC3B303462}" type="slidenum">
              <a:rPr lang="en-GB" smtClean="0"/>
              <a:t>13</a:t>
            </a:fld>
            <a:endParaRPr lang="en-GB"/>
          </a:p>
        </p:txBody>
      </p:sp>
    </p:spTree>
    <p:extLst>
      <p:ext uri="{BB962C8B-B14F-4D97-AF65-F5344CB8AC3E}">
        <p14:creationId xmlns:p14="http://schemas.microsoft.com/office/powerpoint/2010/main" val="1587580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continued until number 300, the </a:t>
            </a:r>
            <a:r>
              <a:rPr lang="en-GB" i="1" dirty="0"/>
              <a:t>INOW </a:t>
            </a:r>
            <a:r>
              <a:rPr lang="en-GB" i="0" dirty="0"/>
              <a:t>itself filed for bankruptcy</a:t>
            </a:r>
            <a:r>
              <a:rPr lang="en-GB" i="1" dirty="0"/>
              <a:t> </a:t>
            </a:r>
            <a:r>
              <a:rPr lang="en-GB" i="0" dirty="0"/>
              <a:t>in 1863. [CLICK] Its </a:t>
            </a:r>
            <a:r>
              <a:rPr lang="en-GB" dirty="0"/>
              <a:t>final publisher, James Ritchie, declared to the bankruptcy court that the ‘falling off of sales’ was due in part to the American (Civil) war. We know that a paper with the same title was available in the US from 1858 to at least 1861, as it has been catalogued by the Library of Congress – so it seems that, somehow, the paper did make it across the pond. If the American market was affected by the war, clearly the domestic market was now insufficient to keep the paper viable. [CLICK] Ritchie also suggested that recent developments in photographic reproduction affected sales. As it happens, tintype and ambrotype mass reproduction of photographic images for collection had been growing in popularity on both sides of the Atlantic. In America, top sellers were scenes from civil war battles, while in Britain, the popular form was small collectible portraits in [CLICK]  the ‘carte de </a:t>
            </a:r>
            <a:r>
              <a:rPr lang="en-GB" dirty="0" err="1"/>
              <a:t>visite</a:t>
            </a:r>
            <a:r>
              <a:rPr lang="en-GB" dirty="0"/>
              <a:t>’ form, especially from 1860, after John </a:t>
            </a:r>
            <a:r>
              <a:rPr lang="en-GB" dirty="0" err="1"/>
              <a:t>Mayall</a:t>
            </a:r>
            <a:r>
              <a:rPr lang="en-GB" dirty="0"/>
              <a:t> had produced portraits of the royal family. [CLICK] Here is one of Prince Albert. So even at the end, there was a feeling that Transatlantic influence had impacted negatively on the </a:t>
            </a:r>
            <a:r>
              <a:rPr lang="en-GB" i="1" dirty="0"/>
              <a:t>INOW. </a:t>
            </a:r>
            <a:r>
              <a:rPr lang="en-GB" i="0" dirty="0"/>
              <a:t>[CLICK]</a:t>
            </a:r>
            <a:r>
              <a:rPr lang="en-GB" i="1" dirty="0"/>
              <a:t> </a:t>
            </a:r>
            <a:r>
              <a:rPr lang="en-GB" dirty="0"/>
              <a:t>The newspaper itself – as was so frequently the case – made no mention of its own demise. </a:t>
            </a:r>
          </a:p>
          <a:p>
            <a:endParaRPr lang="en-GB" dirty="0"/>
          </a:p>
        </p:txBody>
      </p:sp>
      <p:sp>
        <p:nvSpPr>
          <p:cNvPr id="4" name="Slide Number Placeholder 3"/>
          <p:cNvSpPr>
            <a:spLocks noGrp="1"/>
          </p:cNvSpPr>
          <p:nvPr>
            <p:ph type="sldNum" sz="quarter" idx="5"/>
          </p:nvPr>
        </p:nvSpPr>
        <p:spPr/>
        <p:txBody>
          <a:bodyPr/>
          <a:lstStyle/>
          <a:p>
            <a:fld id="{DA4F908D-AB78-4445-A396-60CC3B303462}" type="slidenum">
              <a:rPr lang="en-GB" smtClean="0"/>
              <a:t>14</a:t>
            </a:fld>
            <a:endParaRPr lang="en-GB"/>
          </a:p>
        </p:txBody>
      </p:sp>
    </p:spTree>
    <p:extLst>
      <p:ext uri="{BB962C8B-B14F-4D97-AF65-F5344CB8AC3E}">
        <p14:creationId xmlns:p14="http://schemas.microsoft.com/office/powerpoint/2010/main" val="4263828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Returning to our research questions, I am struck by a number of ‘what </a:t>
            </a:r>
            <a:r>
              <a:rPr lang="en-US" sz="1200" kern="1200" dirty="0" err="1">
                <a:solidFill>
                  <a:schemeClr val="tx1"/>
                </a:solidFill>
                <a:effectLst/>
                <a:latin typeface="+mn-lt"/>
                <a:ea typeface="+mn-ea"/>
                <a:cs typeface="+mn-cs"/>
              </a:rPr>
              <a:t>if?s</a:t>
            </a:r>
            <a:r>
              <a:rPr lang="en-US" sz="1200" kern="1200" dirty="0">
                <a:solidFill>
                  <a:schemeClr val="tx1"/>
                </a:solidFill>
                <a:effectLst/>
                <a:latin typeface="+mn-lt"/>
                <a:ea typeface="+mn-ea"/>
                <a:cs typeface="+mn-cs"/>
              </a:rPr>
              <a:t>’ What if there hadn’t been a financial panic in America? What if the London Printing and Publishing Company’s shareholders had not withdrawn support? What if Spalding and Hodge had been more patient? What if the </a:t>
            </a:r>
            <a:r>
              <a:rPr lang="en-US" sz="1200" i="1" kern="1200" dirty="0">
                <a:solidFill>
                  <a:schemeClr val="tx1"/>
                </a:solidFill>
                <a:effectLst/>
                <a:latin typeface="+mn-lt"/>
                <a:ea typeface="+mn-ea"/>
                <a:cs typeface="+mn-cs"/>
              </a:rPr>
              <a:t>Daily Telegraph </a:t>
            </a:r>
            <a:r>
              <a:rPr lang="en-US" sz="1200" i="0" kern="1200" dirty="0">
                <a:solidFill>
                  <a:schemeClr val="tx1"/>
                </a:solidFill>
                <a:effectLst/>
                <a:latin typeface="+mn-lt"/>
                <a:ea typeface="+mn-ea"/>
                <a:cs typeface="+mn-cs"/>
              </a:rPr>
              <a:t>hadn’t purchased its own press when it did?</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Whether the American financial panic of 1857 was the decisive factor that led to shareholders in the London Printing and Publishing Company denying </a:t>
            </a:r>
            <a:r>
              <a:rPr lang="en-US" sz="1200" kern="1200" dirty="0" err="1">
                <a:solidFill>
                  <a:schemeClr val="tx1"/>
                </a:solidFill>
                <a:effectLst/>
                <a:latin typeface="+mn-lt"/>
                <a:ea typeface="+mn-ea"/>
                <a:cs typeface="+mn-cs"/>
              </a:rPr>
              <a:t>Tallis</a:t>
            </a:r>
            <a:r>
              <a:rPr lang="en-US" sz="1200" kern="1200" dirty="0">
                <a:solidFill>
                  <a:schemeClr val="tx1"/>
                </a:solidFill>
                <a:effectLst/>
                <a:latin typeface="+mn-lt"/>
                <a:ea typeface="+mn-ea"/>
                <a:cs typeface="+mn-cs"/>
              </a:rPr>
              <a:t> access to the assets and networks he nurtured, we will never know; but the effect was that, ultimately, he could not make the paper pay. Against these obstacles, the fact that he launched it and kept it going long enough that it continued after him is a partial success. There is a further irony in that the </a:t>
            </a:r>
            <a:r>
              <a:rPr lang="en-US" sz="1200" i="1" kern="1200" dirty="0">
                <a:solidFill>
                  <a:schemeClr val="tx1"/>
                </a:solidFill>
                <a:effectLst/>
                <a:latin typeface="+mn-lt"/>
                <a:ea typeface="+mn-ea"/>
                <a:cs typeface="+mn-cs"/>
              </a:rPr>
              <a:t>Illustrated News of the World</a:t>
            </a:r>
            <a:r>
              <a:rPr lang="en-US" sz="1200" kern="1200" dirty="0">
                <a:solidFill>
                  <a:schemeClr val="tx1"/>
                </a:solidFill>
                <a:effectLst/>
                <a:latin typeface="+mn-lt"/>
                <a:ea typeface="+mn-ea"/>
                <a:cs typeface="+mn-cs"/>
              </a:rPr>
              <a:t> outlasted the man who inspired it; Herbert Ingram was to die in 1860, in a steamship collision whilst on a holiday in the United States. This was indeed an ill wind from the west that blew nobody involved, any good.</a:t>
            </a:r>
          </a:p>
        </p:txBody>
      </p:sp>
      <p:sp>
        <p:nvSpPr>
          <p:cNvPr id="4" name="Slide Number Placeholder 3"/>
          <p:cNvSpPr>
            <a:spLocks noGrp="1"/>
          </p:cNvSpPr>
          <p:nvPr>
            <p:ph type="sldNum" sz="quarter" idx="5"/>
          </p:nvPr>
        </p:nvSpPr>
        <p:spPr/>
        <p:txBody>
          <a:bodyPr/>
          <a:lstStyle/>
          <a:p>
            <a:fld id="{DA4F908D-AB78-4445-A396-60CC3B303462}" type="slidenum">
              <a:rPr lang="en-GB" smtClean="0"/>
              <a:t>15</a:t>
            </a:fld>
            <a:endParaRPr lang="en-GB"/>
          </a:p>
        </p:txBody>
      </p:sp>
    </p:spTree>
    <p:extLst>
      <p:ext uri="{BB962C8B-B14F-4D97-AF65-F5344CB8AC3E}">
        <p14:creationId xmlns:p14="http://schemas.microsoft.com/office/powerpoint/2010/main" val="3367064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Despite its short life, the </a:t>
            </a:r>
            <a:r>
              <a:rPr lang="en-US" sz="1200" i="1" kern="1200" dirty="0">
                <a:solidFill>
                  <a:schemeClr val="tx1"/>
                </a:solidFill>
                <a:effectLst/>
                <a:latin typeface="+mn-lt"/>
                <a:ea typeface="+mn-ea"/>
                <a:cs typeface="+mn-cs"/>
              </a:rPr>
              <a:t>Illustrated News of the World </a:t>
            </a:r>
            <a:r>
              <a:rPr lang="en-US" sz="1200" kern="1200" dirty="0">
                <a:solidFill>
                  <a:schemeClr val="tx1"/>
                </a:solidFill>
                <a:effectLst/>
                <a:latin typeface="+mn-lt"/>
                <a:ea typeface="+mn-ea"/>
                <a:cs typeface="+mn-cs"/>
              </a:rPr>
              <a:t>is a lavish, beautifully-produced body of work. The number and quality of illustrations and the clarity of the print made it the equal at least of the paper it sought to rival. It covered the expected topics of a serious newspaper, offering home, foreign and parliamentary news, police reports and arts reviews, whilst giving half of its space to its impressive woodcuts offering scenes from the wider world. Its arrival was broadly welcomed and it was expected to prove a worthy adversary to Ingram’s title.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Was it, then, a failure? In terms of not supplanting </a:t>
            </a:r>
            <a:r>
              <a:rPr lang="en-US" sz="1200" i="1" kern="1200" dirty="0">
                <a:solidFill>
                  <a:schemeClr val="tx1"/>
                </a:solidFill>
                <a:effectLst/>
                <a:latin typeface="+mn-lt"/>
                <a:ea typeface="+mn-ea"/>
                <a:cs typeface="+mn-cs"/>
              </a:rPr>
              <a:t>the Illustrated London News</a:t>
            </a:r>
            <a:r>
              <a:rPr lang="en-US" sz="1200" kern="1200" dirty="0">
                <a:solidFill>
                  <a:schemeClr val="tx1"/>
                </a:solidFill>
                <a:effectLst/>
                <a:latin typeface="+mn-lt"/>
                <a:ea typeface="+mn-ea"/>
                <a:cs typeface="+mn-cs"/>
              </a:rPr>
              <a:t>, yes. But </a:t>
            </a:r>
            <a:r>
              <a:rPr lang="en-US" sz="1200" kern="1200" dirty="0" err="1">
                <a:solidFill>
                  <a:schemeClr val="tx1"/>
                </a:solidFill>
                <a:effectLst/>
                <a:latin typeface="+mn-lt"/>
                <a:ea typeface="+mn-ea"/>
                <a:cs typeface="+mn-cs"/>
              </a:rPr>
              <a:t>Tallis</a:t>
            </a:r>
            <a:r>
              <a:rPr lang="en-US" sz="1200" kern="1200" dirty="0">
                <a:solidFill>
                  <a:schemeClr val="tx1"/>
                </a:solidFill>
                <a:effectLst/>
                <a:latin typeface="+mn-lt"/>
                <a:ea typeface="+mn-ea"/>
                <a:cs typeface="+mn-cs"/>
              </a:rPr>
              <a:t> wanted it to be more than just a typical newspaper. One of its stated aims was to provide something of lasting value for the historian, which I think it does both in its journalism as a contemporary record; and as an exemplar of developments in the form of the post-repeal illustrated press. Emblematic of mid-century confidence in progress, of using new technologies to capture and catalogue the age, there is, I contend, a case to argue for its success despite its short life. The steel engravings in particular produced mass-market published images of a quality that wouldn’t be reached again until well into the twentieth century. For me, the </a:t>
            </a:r>
            <a:r>
              <a:rPr lang="en-US" sz="1200" i="1" kern="1200" dirty="0">
                <a:solidFill>
                  <a:schemeClr val="tx1"/>
                </a:solidFill>
                <a:effectLst/>
                <a:latin typeface="+mn-lt"/>
                <a:ea typeface="+mn-ea"/>
                <a:cs typeface="+mn-cs"/>
              </a:rPr>
              <a:t>Illustrated News of the World </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Tallis</a:t>
            </a:r>
            <a:r>
              <a:rPr lang="en-US" sz="1200" kern="1200" dirty="0">
                <a:solidFill>
                  <a:schemeClr val="tx1"/>
                </a:solidFill>
                <a:effectLst/>
                <a:latin typeface="+mn-lt"/>
                <a:ea typeface="+mn-ea"/>
                <a:cs typeface="+mn-cs"/>
              </a:rPr>
              <a:t> – deserved a better fate. </a:t>
            </a:r>
            <a:endParaRPr lang="en-GB" dirty="0"/>
          </a:p>
        </p:txBody>
      </p:sp>
      <p:sp>
        <p:nvSpPr>
          <p:cNvPr id="4" name="Slide Number Placeholder 3"/>
          <p:cNvSpPr>
            <a:spLocks noGrp="1"/>
          </p:cNvSpPr>
          <p:nvPr>
            <p:ph type="sldNum" sz="quarter" idx="5"/>
          </p:nvPr>
        </p:nvSpPr>
        <p:spPr/>
        <p:txBody>
          <a:bodyPr/>
          <a:lstStyle/>
          <a:p>
            <a:fld id="{DA4F908D-AB78-4445-A396-60CC3B303462}" type="slidenum">
              <a:rPr lang="en-GB" smtClean="0"/>
              <a:t>16</a:t>
            </a:fld>
            <a:endParaRPr lang="en-GB"/>
          </a:p>
        </p:txBody>
      </p:sp>
    </p:spTree>
    <p:extLst>
      <p:ext uri="{BB962C8B-B14F-4D97-AF65-F5344CB8AC3E}">
        <p14:creationId xmlns:p14="http://schemas.microsoft.com/office/powerpoint/2010/main" val="2375375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A4F908D-AB78-4445-A396-60CC3B303462}" type="slidenum">
              <a:rPr lang="en-GB" smtClean="0"/>
              <a:t>17</a:t>
            </a:fld>
            <a:endParaRPr lang="en-GB"/>
          </a:p>
        </p:txBody>
      </p:sp>
    </p:spTree>
    <p:extLst>
      <p:ext uri="{BB962C8B-B14F-4D97-AF65-F5344CB8AC3E}">
        <p14:creationId xmlns:p14="http://schemas.microsoft.com/office/powerpoint/2010/main" val="2840480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of course, many examples of newspapers being launched that were undercapitalised and incompetently managed, with little mystery or nuance surrounding their brief existence. Andrew Hobbs states the case succinctly here, saying: </a:t>
            </a:r>
            <a:r>
              <a:rPr lang="en-GB" sz="1200" b="1" dirty="0">
                <a:solidFill>
                  <a:srgbClr val="002060"/>
                </a:solidFill>
              </a:rPr>
              <a:t>Throughout the nineteenth century, but particularly at this time, [around 1855] the most common business model for a newspaper was to launch with too little capital, lose a great deal of money and then fold in a matter of weeks</a:t>
            </a:r>
            <a:r>
              <a:rPr lang="en-GB" sz="1200" dirty="0">
                <a:solidFill>
                  <a:srgbClr val="002060"/>
                </a:solidFill>
              </a:rPr>
              <a:t>.</a:t>
            </a:r>
            <a:r>
              <a:rPr lang="en-GB" dirty="0"/>
              <a:t> There are some notable exceptions to this model, however, even amongst short-lived newspapers.</a:t>
            </a:r>
          </a:p>
        </p:txBody>
      </p:sp>
      <p:sp>
        <p:nvSpPr>
          <p:cNvPr id="4" name="Slide Number Placeholder 3"/>
          <p:cNvSpPr>
            <a:spLocks noGrp="1"/>
          </p:cNvSpPr>
          <p:nvPr>
            <p:ph type="sldNum" sz="quarter" idx="5"/>
          </p:nvPr>
        </p:nvSpPr>
        <p:spPr/>
        <p:txBody>
          <a:bodyPr/>
          <a:lstStyle/>
          <a:p>
            <a:fld id="{DA4F908D-AB78-4445-A396-60CC3B303462}" type="slidenum">
              <a:rPr lang="en-GB" smtClean="0"/>
              <a:t>2</a:t>
            </a:fld>
            <a:endParaRPr lang="en-GB"/>
          </a:p>
        </p:txBody>
      </p:sp>
    </p:spTree>
    <p:extLst>
      <p:ext uri="{BB962C8B-B14F-4D97-AF65-F5344CB8AC3E}">
        <p14:creationId xmlns:p14="http://schemas.microsoft.com/office/powerpoint/2010/main" val="3088044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conceded that Hobbs’ definition is often an accurate summary, there are alternative perspectives. [CLICK] It can be argued that any endeavour with a very high failure rate suggests that the ‘failure’ is structural rather than individual, indicative of a market that tends to support cartels rather than competitive multiplicity. The development of the press from a relatively small-scale artisanal endeavour into a mass-market, free-market industry over the century naturally came with significant collateral damage; [CLICK] so to categorise </a:t>
            </a:r>
            <a:r>
              <a:rPr lang="en-GB" i="1" dirty="0"/>
              <a:t>every</a:t>
            </a:r>
            <a:r>
              <a:rPr lang="en-GB" dirty="0"/>
              <a:t> short-lived paper as a failure disregards particular contexts and circumstances in which, with hindsight, a more subtle interpretation of their place in the history of the press can be offered. [CLICK]</a:t>
            </a:r>
          </a:p>
          <a:p>
            <a:r>
              <a:rPr lang="en-GB" dirty="0"/>
              <a:t>To this end, I am today going to explore </a:t>
            </a:r>
            <a:r>
              <a:rPr lang="en-GB" i="0" dirty="0"/>
              <a:t>the following questions: [CLICK] what was unusual about the circumstances of around the birth of the </a:t>
            </a:r>
            <a:r>
              <a:rPr lang="en-GB" i="1" dirty="0"/>
              <a:t>Illustrated News of the World</a:t>
            </a:r>
            <a:r>
              <a:rPr lang="en-GB" i="0" dirty="0"/>
              <a:t>; [CLICK] and what was the impact of events in the United States at key points in the paper’s story. [CLICK] This analysis will support my argument that the paper ought not be dismissed peremptorily as a failure.</a:t>
            </a:r>
            <a:endParaRPr lang="en-GB" dirty="0"/>
          </a:p>
        </p:txBody>
      </p:sp>
      <p:sp>
        <p:nvSpPr>
          <p:cNvPr id="4" name="Slide Number Placeholder 3"/>
          <p:cNvSpPr>
            <a:spLocks noGrp="1"/>
          </p:cNvSpPr>
          <p:nvPr>
            <p:ph type="sldNum" sz="quarter" idx="5"/>
          </p:nvPr>
        </p:nvSpPr>
        <p:spPr/>
        <p:txBody>
          <a:bodyPr/>
          <a:lstStyle/>
          <a:p>
            <a:fld id="{DA4F908D-AB78-4445-A396-60CC3B303462}" type="slidenum">
              <a:rPr lang="en-GB" smtClean="0"/>
              <a:t>3</a:t>
            </a:fld>
            <a:endParaRPr lang="en-GB"/>
          </a:p>
        </p:txBody>
      </p:sp>
    </p:spTree>
    <p:extLst>
      <p:ext uri="{BB962C8B-B14F-4D97-AF65-F5344CB8AC3E}">
        <p14:creationId xmlns:p14="http://schemas.microsoft.com/office/powerpoint/2010/main" val="104133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origin of the </a:t>
            </a:r>
            <a:r>
              <a:rPr lang="en-GB" i="1" dirty="0"/>
              <a:t>Illustrated News of the World </a:t>
            </a:r>
            <a:r>
              <a:rPr lang="en-GB" dirty="0"/>
              <a:t>may be described as a tale of two egos - a rivalry between [CLICK] Herbert Ingram, the celebrated, if morally suspect founder of [CLICK] the </a:t>
            </a:r>
            <a:r>
              <a:rPr lang="en-GB" i="1" dirty="0"/>
              <a:t>Illustrated London News</a:t>
            </a:r>
            <a:r>
              <a:rPr lang="en-GB" i="0" dirty="0"/>
              <a:t>, and [CLICK] John </a:t>
            </a:r>
            <a:r>
              <a:rPr lang="en-GB" i="0" dirty="0" err="1"/>
              <a:t>Tallis</a:t>
            </a:r>
            <a:r>
              <a:rPr lang="en-GB" i="0" dirty="0"/>
              <a:t>. There are competing accounts of dealings between these two, but both were highly ambitious, self-confident men of their age. Ingram, a butcher’s son who trained as a printer, made a fortune peddling [CLICK] a quack remedy to fund his newspaper ambitions. </a:t>
            </a:r>
            <a:r>
              <a:rPr lang="en-GB" i="0" dirty="0" err="1"/>
              <a:t>Tallis</a:t>
            </a:r>
            <a:r>
              <a:rPr lang="en-GB" i="0" dirty="0"/>
              <a:t> was the son of a printer and bookseller; the </a:t>
            </a:r>
            <a:r>
              <a:rPr lang="en-US" sz="1200" kern="1200" dirty="0">
                <a:solidFill>
                  <a:schemeClr val="tx1"/>
                </a:solidFill>
                <a:effectLst/>
                <a:latin typeface="+mn-lt"/>
                <a:ea typeface="+mn-ea"/>
                <a:cs typeface="+mn-cs"/>
              </a:rPr>
              <a:t>family stock in trade was maps and street views, sold in volumes and parts. [CLICK] London Street Views was the Google </a:t>
            </a:r>
            <a:r>
              <a:rPr lang="en-US" sz="1200" kern="1200" dirty="0" err="1">
                <a:solidFill>
                  <a:schemeClr val="tx1"/>
                </a:solidFill>
                <a:effectLst/>
                <a:latin typeface="+mn-lt"/>
                <a:ea typeface="+mn-ea"/>
                <a:cs typeface="+mn-cs"/>
              </a:rPr>
              <a:t>streetmaps</a:t>
            </a:r>
            <a:r>
              <a:rPr lang="en-US" sz="1200" kern="1200" dirty="0">
                <a:solidFill>
                  <a:schemeClr val="tx1"/>
                </a:solidFill>
                <a:effectLst/>
                <a:latin typeface="+mn-lt"/>
                <a:ea typeface="+mn-ea"/>
                <a:cs typeface="+mn-cs"/>
              </a:rPr>
              <a:t> of its day!</a:t>
            </a:r>
            <a:endParaRPr lang="en-GB" dirty="0"/>
          </a:p>
        </p:txBody>
      </p:sp>
      <p:sp>
        <p:nvSpPr>
          <p:cNvPr id="4" name="Slide Number Placeholder 3"/>
          <p:cNvSpPr>
            <a:spLocks noGrp="1"/>
          </p:cNvSpPr>
          <p:nvPr>
            <p:ph type="sldNum" sz="quarter" idx="5"/>
          </p:nvPr>
        </p:nvSpPr>
        <p:spPr/>
        <p:txBody>
          <a:bodyPr/>
          <a:lstStyle/>
          <a:p>
            <a:fld id="{DA4F908D-AB78-4445-A396-60CC3B303462}" type="slidenum">
              <a:rPr lang="en-GB" smtClean="0"/>
              <a:t>4</a:t>
            </a:fld>
            <a:endParaRPr lang="en-GB"/>
          </a:p>
        </p:txBody>
      </p:sp>
    </p:spTree>
    <p:extLst>
      <p:ext uri="{BB962C8B-B14F-4D97-AF65-F5344CB8AC3E}">
        <p14:creationId xmlns:p14="http://schemas.microsoft.com/office/powerpoint/2010/main" val="3004360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1854 saw </a:t>
            </a:r>
            <a:r>
              <a:rPr lang="en-US" sz="1100" kern="1200" dirty="0" err="1">
                <a:solidFill>
                  <a:schemeClr val="tx1"/>
                </a:solidFill>
                <a:effectLst/>
                <a:latin typeface="+mn-lt"/>
                <a:ea typeface="+mn-ea"/>
                <a:cs typeface="+mn-cs"/>
              </a:rPr>
              <a:t>Tallis</a:t>
            </a:r>
            <a:r>
              <a:rPr lang="en-US" sz="1100" kern="1200" dirty="0">
                <a:solidFill>
                  <a:schemeClr val="tx1"/>
                </a:solidFill>
                <a:effectLst/>
                <a:latin typeface="+mn-lt"/>
                <a:ea typeface="+mn-ea"/>
                <a:cs typeface="+mn-cs"/>
              </a:rPr>
              <a:t> form the London Printing and Publishing Company, with nominal capital of £200,000. The legal framework around limited liability companies developed markedly during the 1840s and 50s, so this company represented a bold step into the most modern form of business. Its nominal capital would equate at least £20m today – on some measures, ten times that figure. The first year’s </a:t>
            </a:r>
            <a:r>
              <a:rPr lang="en-GB" sz="1100" kern="1200" dirty="0">
                <a:solidFill>
                  <a:schemeClr val="tx1"/>
                </a:solidFill>
                <a:effectLst/>
                <a:latin typeface="+mn-lt"/>
                <a:ea typeface="+mn-ea"/>
                <a:cs typeface="+mn-cs"/>
              </a:rPr>
              <a:t>share issues, involving some twenty-nine individual shareholders and a consortium of three, held just over 19,000 of the nominal 40,000 shares. </a:t>
            </a:r>
            <a:r>
              <a:rPr lang="en-GB" sz="1100" kern="1200" dirty="0" err="1">
                <a:solidFill>
                  <a:schemeClr val="tx1"/>
                </a:solidFill>
                <a:effectLst/>
                <a:latin typeface="+mn-lt"/>
                <a:ea typeface="+mn-ea"/>
                <a:cs typeface="+mn-cs"/>
              </a:rPr>
              <a:t>Tallis</a:t>
            </a:r>
            <a:r>
              <a:rPr lang="en-GB" sz="1100" kern="1200" dirty="0">
                <a:solidFill>
                  <a:schemeClr val="tx1"/>
                </a:solidFill>
                <a:effectLst/>
                <a:latin typeface="+mn-lt"/>
                <a:ea typeface="+mn-ea"/>
                <a:cs typeface="+mn-cs"/>
              </a:rPr>
              <a:t> owned 12.5% of the company and </a:t>
            </a:r>
            <a:r>
              <a:rPr lang="en-US" sz="1100" kern="1200" dirty="0">
                <a:solidFill>
                  <a:schemeClr val="tx1"/>
                </a:solidFill>
                <a:effectLst/>
                <a:latin typeface="+mn-lt"/>
                <a:ea typeface="+mn-ea"/>
                <a:cs typeface="+mn-cs"/>
              </a:rPr>
              <a:t>received a payment £25,000 for his stock, plant, copyrights and goodwill. [CLICK</a:t>
            </a:r>
            <a:r>
              <a:rPr lang="en-US" sz="11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a:t>In </a:t>
            </a:r>
            <a:r>
              <a:rPr lang="en-GB" sz="1100" i="0" dirty="0"/>
              <a:t>1857, </a:t>
            </a:r>
            <a:r>
              <a:rPr lang="en-GB" sz="1100" i="0" dirty="0" err="1"/>
              <a:t>Tallis</a:t>
            </a:r>
            <a:r>
              <a:rPr lang="en-GB" sz="1100" i="0" dirty="0"/>
              <a:t> apparently attempted to buy the </a:t>
            </a:r>
            <a:r>
              <a:rPr lang="en-GB" sz="1100" i="1" dirty="0"/>
              <a:t>Illustrated London News </a:t>
            </a:r>
            <a:r>
              <a:rPr lang="en-GB" sz="1100" i="0" dirty="0"/>
              <a:t>from Ingram for £150,000. The closest to a primary source for this story comes from [CLICK] twentieth-century illustrator and scholar Peter Jackson, pictured here, who claimed to have retold </a:t>
            </a:r>
            <a:r>
              <a:rPr lang="en-GB" sz="1100" i="0" dirty="0" err="1"/>
              <a:t>Tallis’s</a:t>
            </a:r>
            <a:r>
              <a:rPr lang="en-GB" sz="1100" i="0" dirty="0"/>
              <a:t> own version of this story, in his introduction to the 1969 reissue of </a:t>
            </a:r>
            <a:r>
              <a:rPr lang="en-GB" sz="1100" i="0" dirty="0" err="1"/>
              <a:t>Tallis’s</a:t>
            </a:r>
            <a:r>
              <a:rPr lang="en-GB" sz="1100" i="0" dirty="0"/>
              <a:t> </a:t>
            </a:r>
            <a:r>
              <a:rPr lang="en-GB" sz="1100" i="1" dirty="0"/>
              <a:t>London Street Views</a:t>
            </a:r>
            <a:r>
              <a:rPr lang="en-GB" sz="1100" i="0" dirty="0"/>
              <a:t>. Jackson was fortunate to have had access to John </a:t>
            </a:r>
            <a:r>
              <a:rPr lang="en-GB" sz="1100" i="0" dirty="0" err="1"/>
              <a:t>Tallis’s</a:t>
            </a:r>
            <a:r>
              <a:rPr lang="en-GB" sz="1100" i="0" dirty="0"/>
              <a:t> own papers through his grandson Eric. In this account, Ingram initially agreed to sell but soon after reneged on the deal. </a:t>
            </a:r>
            <a:r>
              <a:rPr lang="en-GB" sz="1100" i="0" dirty="0" err="1"/>
              <a:t>Tallis</a:t>
            </a:r>
            <a:r>
              <a:rPr lang="en-GB" sz="1100" i="0" dirty="0"/>
              <a:t> then registered his own new title with the Stationers’ Company that day.  As noted here though, [CLICK] the new title was being advertised widely from May 1857 as a ‘coming soon’ teaser. Such deliberate advance marketing is at odds with the narrative of a hasty retaliatory action. [CLICK] What is essential is to note that, initially, the company was entirely supportive of the intended new title.</a:t>
            </a:r>
            <a:endParaRPr lang="en-GB" sz="1100" dirty="0"/>
          </a:p>
        </p:txBody>
      </p:sp>
      <p:sp>
        <p:nvSpPr>
          <p:cNvPr id="4" name="Slide Number Placeholder 3"/>
          <p:cNvSpPr>
            <a:spLocks noGrp="1"/>
          </p:cNvSpPr>
          <p:nvPr>
            <p:ph type="sldNum" sz="quarter" idx="5"/>
          </p:nvPr>
        </p:nvSpPr>
        <p:spPr/>
        <p:txBody>
          <a:bodyPr/>
          <a:lstStyle/>
          <a:p>
            <a:fld id="{DA4F908D-AB78-4445-A396-60CC3B303462}" type="slidenum">
              <a:rPr lang="en-GB" smtClean="0"/>
              <a:t>5</a:t>
            </a:fld>
            <a:endParaRPr lang="en-GB"/>
          </a:p>
        </p:txBody>
      </p:sp>
    </p:spTree>
    <p:extLst>
      <p:ext uri="{BB962C8B-B14F-4D97-AF65-F5344CB8AC3E}">
        <p14:creationId xmlns:p14="http://schemas.microsoft.com/office/powerpoint/2010/main" val="3408501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January 1858, </a:t>
            </a:r>
            <a:r>
              <a:rPr lang="en-GB" dirty="0" err="1"/>
              <a:t>Tallis’s</a:t>
            </a:r>
            <a:r>
              <a:rPr lang="en-GB" dirty="0"/>
              <a:t> fellow shareholders suddenly seem to have got cold feet about the imminent newspaper and withdrew support for it, freezing his shares and denying him use of company assets. The reason or excuse given was a recent financial panic in the USA. [CLICK]</a:t>
            </a:r>
          </a:p>
          <a:p>
            <a:endParaRPr lang="en-GB" dirty="0"/>
          </a:p>
          <a:p>
            <a:r>
              <a:rPr lang="en-GB" dirty="0"/>
              <a:t>This ‘panic’ of 1857 was the first home-grown American financial panic, i.e. not caused by war or international financial adjustments. [CLICK]  It principally affected banks on the east coast, was of a few months’ duration and, in relative terms, hardly catastrophic, [CLICK] with very few banks ultimately failing. </a:t>
            </a:r>
          </a:p>
          <a:p>
            <a:endParaRPr lang="en-GB" dirty="0"/>
          </a:p>
          <a:p>
            <a:r>
              <a:rPr lang="en-GB" dirty="0"/>
              <a:t>[CLICK] So, what caused this ‘panic’ and what effect might it have had on a publishing company across the Atlantic in London?</a:t>
            </a:r>
          </a:p>
        </p:txBody>
      </p:sp>
      <p:sp>
        <p:nvSpPr>
          <p:cNvPr id="4" name="Slide Number Placeholder 3"/>
          <p:cNvSpPr>
            <a:spLocks noGrp="1"/>
          </p:cNvSpPr>
          <p:nvPr>
            <p:ph type="sldNum" sz="quarter" idx="5"/>
          </p:nvPr>
        </p:nvSpPr>
        <p:spPr/>
        <p:txBody>
          <a:bodyPr/>
          <a:lstStyle/>
          <a:p>
            <a:fld id="{DA4F908D-AB78-4445-A396-60CC3B303462}" type="slidenum">
              <a:rPr lang="en-GB" smtClean="0"/>
              <a:t>6</a:t>
            </a:fld>
            <a:endParaRPr lang="en-GB"/>
          </a:p>
        </p:txBody>
      </p:sp>
    </p:spTree>
    <p:extLst>
      <p:ext uri="{BB962C8B-B14F-4D97-AF65-F5344CB8AC3E}">
        <p14:creationId xmlns:p14="http://schemas.microsoft.com/office/powerpoint/2010/main" val="98751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Railroad fever was the culprit, as reported in the </a:t>
            </a:r>
            <a:r>
              <a:rPr lang="en-GB" i="1" dirty="0"/>
              <a:t>Cincinnati Enquirer </a:t>
            </a:r>
            <a:r>
              <a:rPr lang="en-GB" i="0" dirty="0"/>
              <a:t>and elsewhere</a:t>
            </a:r>
            <a:r>
              <a:rPr lang="en-GB" i="1" dirty="0"/>
              <a:t>.</a:t>
            </a:r>
            <a:r>
              <a:rPr lang="en-GB" dirty="0"/>
              <a:t> Essentially, this was what we might call a market bubble of boundless confidence in the future of the Southern Illinois Railroad, leading to much financial speculation and the buying up of land for expected new railroad routes. Of course, railway speculation was a feature of the age, claiming many victims beyond this one newspaper. [CLICK] Like all such bubbles, it soon burst, as Calomiris &amp; </a:t>
            </a:r>
            <a:r>
              <a:rPr lang="en-GB" dirty="0" err="1"/>
              <a:t>Schweikart</a:t>
            </a:r>
            <a:r>
              <a:rPr lang="en-GB" dirty="0"/>
              <a:t> note. Within weeks, there was substantial depreciation in stock prices. [CLICK]</a:t>
            </a:r>
          </a:p>
          <a:p>
            <a:endParaRPr lang="en-GB" dirty="0"/>
          </a:p>
          <a:p>
            <a:r>
              <a:rPr lang="en-GB" dirty="0"/>
              <a:t>This led to a domino effect resulting in bank suspensions, as we saw on the previous slide. The panic was over before the end of the calendar year, so it is not immediately apparent why this would be the reason for shareholders backing out. But timing was critical – news of the panic would reach London at a vital time in the preparations for the new paper. And, let’s not forget, this was to be the </a:t>
            </a:r>
            <a:r>
              <a:rPr lang="en-GB" i="1" dirty="0"/>
              <a:t>Illustrated News of the WORLD.</a:t>
            </a:r>
            <a:r>
              <a:rPr lang="en-GB" i="0" dirty="0"/>
              <a:t> </a:t>
            </a:r>
            <a:endParaRPr lang="en-GB" dirty="0"/>
          </a:p>
        </p:txBody>
      </p:sp>
      <p:sp>
        <p:nvSpPr>
          <p:cNvPr id="4" name="Slide Number Placeholder 3"/>
          <p:cNvSpPr>
            <a:spLocks noGrp="1"/>
          </p:cNvSpPr>
          <p:nvPr>
            <p:ph type="sldNum" sz="quarter" idx="5"/>
          </p:nvPr>
        </p:nvSpPr>
        <p:spPr/>
        <p:txBody>
          <a:bodyPr/>
          <a:lstStyle/>
          <a:p>
            <a:fld id="{DA4F908D-AB78-4445-A396-60CC3B303462}" type="slidenum">
              <a:rPr lang="en-GB" smtClean="0"/>
              <a:t>7</a:t>
            </a:fld>
            <a:endParaRPr lang="en-GB"/>
          </a:p>
        </p:txBody>
      </p:sp>
    </p:spTree>
    <p:extLst>
      <p:ext uri="{BB962C8B-B14F-4D97-AF65-F5344CB8AC3E}">
        <p14:creationId xmlns:p14="http://schemas.microsoft.com/office/powerpoint/2010/main" val="1410389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setting up on his own, John </a:t>
            </a:r>
            <a:r>
              <a:rPr lang="en-US" dirty="0" err="1"/>
              <a:t>Tallis</a:t>
            </a:r>
            <a:r>
              <a:rPr lang="en-US" dirty="0"/>
              <a:t> made a long business trip to the United</a:t>
            </a:r>
            <a:r>
              <a:rPr lang="en-US" baseline="0" dirty="0"/>
              <a:t> States in the 1840s, [CLICK] where he established a series of agencies to handle his publications </a:t>
            </a:r>
            <a:r>
              <a:rPr lang="en-US" dirty="0"/>
              <a:t>in New York, Baltimore, Boston, Cincinnati, Philadelphia and Rochester</a:t>
            </a:r>
            <a:r>
              <a:rPr lang="en-US" baseline="0" dirty="0"/>
              <a:t> – cities right in the midst of the financial panic. </a:t>
            </a:r>
            <a:r>
              <a:rPr lang="en-GB" dirty="0"/>
              <a:t>It is reasonable to infer that </a:t>
            </a:r>
            <a:r>
              <a:rPr lang="en-GB" dirty="0" err="1"/>
              <a:t>Tallis</a:t>
            </a:r>
            <a:r>
              <a:rPr lang="en-GB" dirty="0"/>
              <a:t> now</a:t>
            </a:r>
            <a:r>
              <a:rPr lang="en-GB" baseline="0" dirty="0"/>
              <a:t> intended to use these American agencies to sell the </a:t>
            </a:r>
            <a:r>
              <a:rPr lang="en-GB" i="1" baseline="0" dirty="0"/>
              <a:t>INOW</a:t>
            </a:r>
            <a:r>
              <a:rPr lang="en-GB" i="0" baseline="0" dirty="0"/>
              <a:t> in the United States. If that potential market was thought to be under threat after the panic, that might be the reason for shareholders withdrawing support. </a:t>
            </a:r>
            <a:r>
              <a:rPr lang="en-US" baseline="0" dirty="0"/>
              <a:t>[CLICK] </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Being denied access to the assets and networks of the company he founded forced </a:t>
            </a:r>
            <a:r>
              <a:rPr lang="en-GB" i="0" baseline="0" dirty="0" err="1"/>
              <a:t>Tallis</a:t>
            </a:r>
            <a:r>
              <a:rPr lang="en-GB" i="0" baseline="0" dirty="0"/>
              <a:t> to go it alone. He quite wealthy, with an income of £4-5,000 per annum and was, clearly, committed to the venture, purchasing a new Hoe rotary printing press for £4,200. It’s notable, however, that, as the paper was about to make its bow, he was advertising widely for new agents to distribute it. [CLICK] </a:t>
            </a:r>
            <a:r>
              <a:rPr lang="en-GB" dirty="0"/>
              <a:t>Here’s one example of such an advertisement, taken from the </a:t>
            </a:r>
            <a:r>
              <a:rPr lang="en-GB" i="1" dirty="0"/>
              <a:t>Norwich Mercury </a:t>
            </a:r>
            <a:r>
              <a:rPr lang="en-GB" dirty="0"/>
              <a:t>on 30</a:t>
            </a:r>
            <a:r>
              <a:rPr lang="en-GB" baseline="30000" dirty="0"/>
              <a:t>th</a:t>
            </a:r>
            <a:r>
              <a:rPr lang="en-GB" dirty="0"/>
              <a:t> January 1858. Note that it uses a different company name in this ad. In any case, the new publication did launch the following week, so let’s take a look at it.</a:t>
            </a:r>
          </a:p>
          <a:p>
            <a:endParaRPr lang="en-GB" dirty="0"/>
          </a:p>
        </p:txBody>
      </p:sp>
      <p:sp>
        <p:nvSpPr>
          <p:cNvPr id="4" name="Slide Number Placeholder 3"/>
          <p:cNvSpPr>
            <a:spLocks noGrp="1"/>
          </p:cNvSpPr>
          <p:nvPr>
            <p:ph type="sldNum" sz="quarter" idx="5"/>
          </p:nvPr>
        </p:nvSpPr>
        <p:spPr/>
        <p:txBody>
          <a:bodyPr/>
          <a:lstStyle/>
          <a:p>
            <a:fld id="{DA4F908D-AB78-4445-A396-60CC3B303462}" type="slidenum">
              <a:rPr lang="en-GB" smtClean="0"/>
              <a:t>8</a:t>
            </a:fld>
            <a:endParaRPr lang="en-GB"/>
          </a:p>
        </p:txBody>
      </p:sp>
    </p:spTree>
    <p:extLst>
      <p:ext uri="{BB962C8B-B14F-4D97-AF65-F5344CB8AC3E}">
        <p14:creationId xmlns:p14="http://schemas.microsoft.com/office/powerpoint/2010/main" val="2091402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If this first issue of the </a:t>
            </a:r>
            <a:r>
              <a:rPr lang="en-GB" i="1" dirty="0"/>
              <a:t>Illustrated News of the World</a:t>
            </a:r>
            <a:r>
              <a:rPr lang="en-GB" i="0" dirty="0"/>
              <a:t> seems to be in rather a familiar form, it may be due to being a close imitation of this – [CLICK] the established publication it was seeking to rival and perhaps displace.</a:t>
            </a:r>
          </a:p>
          <a:p>
            <a:endParaRPr lang="en-GB" i="0" dirty="0"/>
          </a:p>
          <a:p>
            <a:r>
              <a:rPr lang="en-GB" i="0" dirty="0" err="1"/>
              <a:t>Tallis’s</a:t>
            </a:r>
            <a:r>
              <a:rPr lang="en-GB" i="0" dirty="0"/>
              <a:t> paper was by no means the first or only pretender to the crown – [CLICK] Edward Lloyd also tried it on, very soon after the launch of the </a:t>
            </a:r>
            <a:r>
              <a:rPr lang="en-GB" i="1" dirty="0"/>
              <a:t>ILN, </a:t>
            </a:r>
            <a:r>
              <a:rPr lang="en-GB" i="0" dirty="0"/>
              <a:t>in 1842. Lloyds Weekly – for various reasons – dropped this form and continued successfully as a more conventional newspaper, whereas the </a:t>
            </a:r>
            <a:r>
              <a:rPr lang="en-GB" i="1" dirty="0"/>
              <a:t>Illustrated News of the World</a:t>
            </a:r>
            <a:r>
              <a:rPr lang="en-GB" i="0" dirty="0"/>
              <a:t> retained its form until its end.</a:t>
            </a:r>
          </a:p>
          <a:p>
            <a:endParaRPr lang="en-GB" i="0" dirty="0"/>
          </a:p>
          <a:p>
            <a:r>
              <a:rPr lang="en-GB" i="0" dirty="0"/>
              <a:t>The new publication is actually rather clever in that it’s superficially similar in terms of organisation of space, in the balance between text and image…</a:t>
            </a:r>
            <a:endParaRPr lang="en-GB" dirty="0"/>
          </a:p>
        </p:txBody>
      </p:sp>
      <p:sp>
        <p:nvSpPr>
          <p:cNvPr id="4" name="Slide Number Placeholder 3"/>
          <p:cNvSpPr>
            <a:spLocks noGrp="1"/>
          </p:cNvSpPr>
          <p:nvPr>
            <p:ph type="sldNum" sz="quarter" idx="5"/>
          </p:nvPr>
        </p:nvSpPr>
        <p:spPr/>
        <p:txBody>
          <a:bodyPr/>
          <a:lstStyle/>
          <a:p>
            <a:fld id="{DA4F908D-AB78-4445-A396-60CC3B303462}" type="slidenum">
              <a:rPr lang="en-GB" smtClean="0"/>
              <a:t>9</a:t>
            </a:fld>
            <a:endParaRPr lang="en-GB"/>
          </a:p>
        </p:txBody>
      </p:sp>
    </p:spTree>
    <p:extLst>
      <p:ext uri="{BB962C8B-B14F-4D97-AF65-F5344CB8AC3E}">
        <p14:creationId xmlns:p14="http://schemas.microsoft.com/office/powerpoint/2010/main" val="74004365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07414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64C608-40B1-4030-A28D-5B74BC98ADCE}"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731964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64C608-40B1-4030-A28D-5B74BC98ADCE}"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2105776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64C608-40B1-4030-A28D-5B74BC98ADCE}"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056192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6/11/2024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33924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64C608-40B1-4030-A28D-5B74BC98ADCE}"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231962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64C608-40B1-4030-A28D-5B74BC98ADCE}" type="datetimeFigureOut">
              <a:rPr lang="en-US" smtClean="0"/>
              <a:t>6/11/2024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2854010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6/11/2024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5752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6/11/2024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2861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189439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6/11/2024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56146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6/11/2024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10992487"/>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6.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emf"/><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ather vane Photos - Free Images &amp; Free stock photos - PxHere">
            <a:extLst>
              <a:ext uri="{FF2B5EF4-FFF2-40B4-BE49-F238E27FC236}">
                <a16:creationId xmlns:a16="http://schemas.microsoft.com/office/drawing/2014/main" id="{226B92D0-884C-4C52-A8F1-A319DAF5E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59" y="-18536"/>
            <a:ext cx="10404390" cy="68765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67B095-4354-4BBC-B380-2ED631D6E8AF}"/>
              </a:ext>
            </a:extLst>
          </p:cNvPr>
          <p:cNvSpPr>
            <a:spLocks noGrp="1"/>
          </p:cNvSpPr>
          <p:nvPr>
            <p:ph type="ctrTitle"/>
          </p:nvPr>
        </p:nvSpPr>
        <p:spPr>
          <a:xfrm>
            <a:off x="840258" y="238237"/>
            <a:ext cx="10404389" cy="1936551"/>
          </a:xfrm>
          <a:solidFill>
            <a:srgbClr val="FBF9EB"/>
          </a:solidFill>
        </p:spPr>
        <p:txBody>
          <a:bodyPr/>
          <a:lstStyle/>
          <a:p>
            <a:r>
              <a:rPr lang="en-GB" sz="4800" dirty="0"/>
              <a:t>An ill wind from the west: The role of America in the fate of the </a:t>
            </a:r>
            <a:r>
              <a:rPr lang="en-GB" sz="4800" i="1" dirty="0"/>
              <a:t>illustrated news of the world, </a:t>
            </a:r>
            <a:r>
              <a:rPr lang="en-GB" sz="4800" dirty="0"/>
              <a:t>1858-1863</a:t>
            </a:r>
          </a:p>
        </p:txBody>
      </p:sp>
      <p:sp>
        <p:nvSpPr>
          <p:cNvPr id="3" name="Subtitle 2">
            <a:extLst>
              <a:ext uri="{FF2B5EF4-FFF2-40B4-BE49-F238E27FC236}">
                <a16:creationId xmlns:a16="http://schemas.microsoft.com/office/drawing/2014/main" id="{95631471-0B7C-4ACC-89A4-CF47F16E37D4}"/>
              </a:ext>
            </a:extLst>
          </p:cNvPr>
          <p:cNvSpPr>
            <a:spLocks noGrp="1"/>
          </p:cNvSpPr>
          <p:nvPr>
            <p:ph type="subTitle" idx="1"/>
          </p:nvPr>
        </p:nvSpPr>
        <p:spPr>
          <a:xfrm>
            <a:off x="4359464" y="5557329"/>
            <a:ext cx="6885185" cy="1069848"/>
          </a:xfrm>
          <a:solidFill>
            <a:schemeClr val="bg1"/>
          </a:solidFill>
        </p:spPr>
        <p:txBody>
          <a:bodyPr>
            <a:normAutofit fontScale="92500" lnSpcReduction="20000"/>
          </a:bodyPr>
          <a:lstStyle/>
          <a:p>
            <a:r>
              <a:rPr lang="en-GB" dirty="0"/>
              <a:t>Matthew Stephens</a:t>
            </a:r>
          </a:p>
          <a:p>
            <a:r>
              <a:rPr lang="en-GB" dirty="0"/>
              <a:t>AHRC Collaborative Doctoral Partnership PhD candidate</a:t>
            </a:r>
          </a:p>
          <a:p>
            <a:r>
              <a:rPr lang="en-GB" dirty="0"/>
              <a:t>Edge Hill University &amp; British Library</a:t>
            </a:r>
          </a:p>
        </p:txBody>
      </p:sp>
    </p:spTree>
    <p:extLst>
      <p:ext uri="{BB962C8B-B14F-4D97-AF65-F5344CB8AC3E}">
        <p14:creationId xmlns:p14="http://schemas.microsoft.com/office/powerpoint/2010/main" val="2139445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B80C84-15EB-4469-87A5-7BDC40764BB7}"/>
              </a:ext>
            </a:extLst>
          </p:cNvPr>
          <p:cNvPicPr>
            <a:picLocks noChangeAspect="1"/>
          </p:cNvPicPr>
          <p:nvPr/>
        </p:nvPicPr>
        <p:blipFill rotWithShape="1">
          <a:blip r:embed="rId3"/>
          <a:srcRect b="72180"/>
          <a:stretch/>
        </p:blipFill>
        <p:spPr>
          <a:xfrm>
            <a:off x="201709" y="161983"/>
            <a:ext cx="11799079" cy="4752000"/>
          </a:xfrm>
          <a:prstGeom prst="rect">
            <a:avLst/>
          </a:prstGeom>
          <a:ln>
            <a:solidFill>
              <a:schemeClr val="tx1"/>
            </a:solidFill>
          </a:ln>
        </p:spPr>
      </p:pic>
    </p:spTree>
    <p:extLst>
      <p:ext uri="{BB962C8B-B14F-4D97-AF65-F5344CB8AC3E}">
        <p14:creationId xmlns:p14="http://schemas.microsoft.com/office/powerpoint/2010/main" val="1923227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31338-AEC8-44FE-8B65-5FE6FC0AE699}"/>
              </a:ext>
            </a:extLst>
          </p:cNvPr>
          <p:cNvPicPr/>
          <p:nvPr/>
        </p:nvPicPr>
        <p:blipFill>
          <a:blip r:embed="rId3">
            <a:duotone>
              <a:schemeClr val="bg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838200" y="484632"/>
            <a:ext cx="10515600" cy="6172200"/>
          </a:xfrm>
          <a:prstGeom prst="rect">
            <a:avLst/>
          </a:prstGeom>
          <a:noFill/>
          <a:ln>
            <a:solidFill>
              <a:schemeClr val="tx1"/>
            </a:solidFill>
          </a:ln>
        </p:spPr>
      </p:pic>
      <p:sp>
        <p:nvSpPr>
          <p:cNvPr id="2" name="Title 1">
            <a:extLst>
              <a:ext uri="{FF2B5EF4-FFF2-40B4-BE49-F238E27FC236}">
                <a16:creationId xmlns:a16="http://schemas.microsoft.com/office/drawing/2014/main" id="{831DA4C4-900B-457B-BC1F-2252B7C860B7}"/>
              </a:ext>
            </a:extLst>
          </p:cNvPr>
          <p:cNvSpPr>
            <a:spLocks noGrp="1"/>
          </p:cNvSpPr>
          <p:nvPr>
            <p:ph type="title"/>
          </p:nvPr>
        </p:nvSpPr>
        <p:spPr>
          <a:xfrm>
            <a:off x="1069848" y="484632"/>
            <a:ext cx="10058400" cy="1068123"/>
          </a:xfrm>
          <a:solidFill>
            <a:schemeClr val="accent2"/>
          </a:solidFill>
        </p:spPr>
        <p:txBody>
          <a:bodyPr>
            <a:noAutofit/>
          </a:bodyPr>
          <a:lstStyle/>
          <a:p>
            <a:r>
              <a:rPr lang="en-GB" sz="3200" dirty="0">
                <a:solidFill>
                  <a:schemeClr val="bg1"/>
                </a:solidFill>
              </a:rPr>
              <a:t>Mixed reception</a:t>
            </a:r>
          </a:p>
        </p:txBody>
      </p:sp>
      <p:sp>
        <p:nvSpPr>
          <p:cNvPr id="3" name="TextBox 2">
            <a:extLst>
              <a:ext uri="{FF2B5EF4-FFF2-40B4-BE49-F238E27FC236}">
                <a16:creationId xmlns:a16="http://schemas.microsoft.com/office/drawing/2014/main" id="{AE647B55-B693-4346-A7BB-3BED80DE5559}"/>
              </a:ext>
            </a:extLst>
          </p:cNvPr>
          <p:cNvSpPr txBox="1"/>
          <p:nvPr/>
        </p:nvSpPr>
        <p:spPr>
          <a:xfrm>
            <a:off x="1069848" y="1653973"/>
            <a:ext cx="5458274" cy="369332"/>
          </a:xfrm>
          <a:prstGeom prst="rect">
            <a:avLst/>
          </a:prstGeom>
          <a:noFill/>
        </p:spPr>
        <p:txBody>
          <a:bodyPr wrap="square" rtlCol="0">
            <a:spAutoFit/>
          </a:bodyPr>
          <a:lstStyle/>
          <a:p>
            <a:r>
              <a:rPr lang="en-GB" dirty="0">
                <a:solidFill>
                  <a:srgbClr val="002060"/>
                </a:solidFill>
              </a:rPr>
              <a:t>The arrival of the </a:t>
            </a:r>
            <a:r>
              <a:rPr lang="en-GB" i="1" dirty="0">
                <a:solidFill>
                  <a:srgbClr val="002060"/>
                </a:solidFill>
              </a:rPr>
              <a:t>INOW </a:t>
            </a:r>
            <a:r>
              <a:rPr lang="en-GB" dirty="0">
                <a:solidFill>
                  <a:srgbClr val="002060"/>
                </a:solidFill>
              </a:rPr>
              <a:t> did not go unnoticed…</a:t>
            </a:r>
          </a:p>
        </p:txBody>
      </p:sp>
      <p:sp>
        <p:nvSpPr>
          <p:cNvPr id="6" name="TextBox 5">
            <a:extLst>
              <a:ext uri="{FF2B5EF4-FFF2-40B4-BE49-F238E27FC236}">
                <a16:creationId xmlns:a16="http://schemas.microsoft.com/office/drawing/2014/main" id="{33692399-65B0-4A83-A58C-A0250F343D15}"/>
              </a:ext>
            </a:extLst>
          </p:cNvPr>
          <p:cNvSpPr txBox="1"/>
          <p:nvPr/>
        </p:nvSpPr>
        <p:spPr>
          <a:xfrm>
            <a:off x="1331089" y="5000263"/>
            <a:ext cx="3055716" cy="682907"/>
          </a:xfrm>
          <a:prstGeom prst="rect">
            <a:avLst/>
          </a:prstGeom>
          <a:noFill/>
        </p:spPr>
        <p:txBody>
          <a:bodyPr wrap="square" rtlCol="0">
            <a:spAutoFit/>
          </a:bodyPr>
          <a:lstStyle/>
          <a:p>
            <a:endParaRPr lang="en-GB" dirty="0"/>
          </a:p>
        </p:txBody>
      </p:sp>
      <p:sp>
        <p:nvSpPr>
          <p:cNvPr id="7" name="TextBox 6">
            <a:extLst>
              <a:ext uri="{FF2B5EF4-FFF2-40B4-BE49-F238E27FC236}">
                <a16:creationId xmlns:a16="http://schemas.microsoft.com/office/drawing/2014/main" id="{72029864-30D3-484A-A2A8-11C57580612E}"/>
              </a:ext>
            </a:extLst>
          </p:cNvPr>
          <p:cNvSpPr txBox="1"/>
          <p:nvPr/>
        </p:nvSpPr>
        <p:spPr>
          <a:xfrm>
            <a:off x="1160110" y="2119634"/>
            <a:ext cx="2525464" cy="4247317"/>
          </a:xfrm>
          <a:prstGeom prst="rect">
            <a:avLst/>
          </a:prstGeom>
          <a:solidFill>
            <a:schemeClr val="tx1"/>
          </a:solidFill>
        </p:spPr>
        <p:txBody>
          <a:bodyPr wrap="square" rtlCol="0">
            <a:spAutoFit/>
          </a:bodyPr>
          <a:lstStyle/>
          <a:p>
            <a:r>
              <a:rPr lang="en-GB" dirty="0">
                <a:solidFill>
                  <a:schemeClr val="bg1"/>
                </a:solidFill>
                <a:latin typeface="Palatino Linotype" panose="02040502050505030304" pitchFamily="18" charset="0"/>
              </a:rPr>
              <a:t>‘if the forthcoming weekly publication be one half as beautiful and promising as this specimen, it will be a work rich in art and admirable in execution […] </a:t>
            </a:r>
            <a:r>
              <a:rPr lang="en-GB" b="1" dirty="0">
                <a:solidFill>
                  <a:schemeClr val="bg1"/>
                </a:solidFill>
                <a:latin typeface="Palatino Linotype" panose="02040502050505030304" pitchFamily="18" charset="0"/>
              </a:rPr>
              <a:t>Altogether it is the most promising specimen of a first number we have ever seen</a:t>
            </a:r>
            <a:r>
              <a:rPr lang="en-GB" dirty="0">
                <a:solidFill>
                  <a:schemeClr val="bg1"/>
                </a:solidFill>
                <a:latin typeface="Palatino Linotype" panose="02040502050505030304" pitchFamily="18" charset="0"/>
              </a:rPr>
              <a:t>.’ [‘The Illustrated News of the World’, </a:t>
            </a:r>
            <a:r>
              <a:rPr lang="en-GB" i="1" dirty="0">
                <a:solidFill>
                  <a:schemeClr val="bg1"/>
                </a:solidFill>
                <a:latin typeface="Palatino Linotype" panose="02040502050505030304" pitchFamily="18" charset="0"/>
              </a:rPr>
              <a:t>The Sun</a:t>
            </a:r>
            <a:r>
              <a:rPr lang="en-GB" dirty="0">
                <a:solidFill>
                  <a:schemeClr val="bg1"/>
                </a:solidFill>
                <a:latin typeface="Palatino Linotype" panose="02040502050505030304" pitchFamily="18" charset="0"/>
              </a:rPr>
              <a:t>, 03/02/1858, p.6]</a:t>
            </a:r>
          </a:p>
        </p:txBody>
      </p:sp>
      <p:sp>
        <p:nvSpPr>
          <p:cNvPr id="8" name="TextBox 7">
            <a:extLst>
              <a:ext uri="{FF2B5EF4-FFF2-40B4-BE49-F238E27FC236}">
                <a16:creationId xmlns:a16="http://schemas.microsoft.com/office/drawing/2014/main" id="{44BC6197-9BE6-41E0-A092-05590E69DECA}"/>
              </a:ext>
            </a:extLst>
          </p:cNvPr>
          <p:cNvSpPr txBox="1"/>
          <p:nvPr/>
        </p:nvSpPr>
        <p:spPr>
          <a:xfrm>
            <a:off x="8279604" y="1827584"/>
            <a:ext cx="2842548" cy="4247317"/>
          </a:xfrm>
          <a:prstGeom prst="rect">
            <a:avLst/>
          </a:prstGeom>
          <a:solidFill>
            <a:schemeClr val="tx1"/>
          </a:solidFill>
        </p:spPr>
        <p:txBody>
          <a:bodyPr wrap="square" rtlCol="0">
            <a:spAutoFit/>
          </a:bodyPr>
          <a:lstStyle/>
          <a:p>
            <a:r>
              <a:rPr lang="en-GB" dirty="0">
                <a:solidFill>
                  <a:schemeClr val="bg1"/>
                </a:solidFill>
                <a:latin typeface="Palatino Linotype" panose="02040502050505030304" pitchFamily="18" charset="0"/>
              </a:rPr>
              <a:t>A powerful rival, and we must say, rather close imitation of the </a:t>
            </a:r>
            <a:r>
              <a:rPr lang="en-GB" i="1" dirty="0">
                <a:solidFill>
                  <a:schemeClr val="bg1"/>
                </a:solidFill>
                <a:latin typeface="Palatino Linotype" panose="02040502050505030304" pitchFamily="18" charset="0"/>
              </a:rPr>
              <a:t>Illustrated London News </a:t>
            </a:r>
            <a:r>
              <a:rPr lang="en-GB" dirty="0">
                <a:solidFill>
                  <a:schemeClr val="bg1"/>
                </a:solidFill>
                <a:latin typeface="Palatino Linotype" panose="02040502050505030304" pitchFamily="18" charset="0"/>
              </a:rPr>
              <a:t>has just been launched […] judging from its prospectus, its engravings, its letter press and its price, </a:t>
            </a:r>
            <a:r>
              <a:rPr lang="en-GB" b="1" dirty="0">
                <a:solidFill>
                  <a:schemeClr val="bg1"/>
                </a:solidFill>
                <a:latin typeface="Palatino Linotype" panose="02040502050505030304" pitchFamily="18" charset="0"/>
              </a:rPr>
              <a:t>we feel convinced it will become a popular favourite</a:t>
            </a:r>
            <a:r>
              <a:rPr lang="en-GB" dirty="0">
                <a:solidFill>
                  <a:schemeClr val="bg1"/>
                </a:solidFill>
                <a:latin typeface="Palatino Linotype" panose="02040502050505030304" pitchFamily="18" charset="0"/>
              </a:rPr>
              <a:t>.</a:t>
            </a:r>
          </a:p>
          <a:p>
            <a:r>
              <a:rPr lang="en-GB" dirty="0">
                <a:solidFill>
                  <a:schemeClr val="bg1"/>
                </a:solidFill>
                <a:latin typeface="Palatino Linotype" panose="02040502050505030304" pitchFamily="18" charset="0"/>
              </a:rPr>
              <a:t>[REVIEW of ‘The Illustrated News of the World’, </a:t>
            </a:r>
            <a:r>
              <a:rPr lang="en-GB" i="1" dirty="0">
                <a:solidFill>
                  <a:schemeClr val="bg1"/>
                </a:solidFill>
                <a:latin typeface="Palatino Linotype" panose="02040502050505030304" pitchFamily="18" charset="0"/>
              </a:rPr>
              <a:t>The Leicester Guardian</a:t>
            </a:r>
          </a:p>
          <a:p>
            <a:r>
              <a:rPr lang="en-GB" dirty="0">
                <a:solidFill>
                  <a:schemeClr val="bg1"/>
                </a:solidFill>
                <a:latin typeface="Palatino Linotype" panose="02040502050505030304" pitchFamily="18" charset="0"/>
              </a:rPr>
              <a:t>20/02/1858, p.3</a:t>
            </a:r>
          </a:p>
        </p:txBody>
      </p:sp>
      <p:sp>
        <p:nvSpPr>
          <p:cNvPr id="9" name="TextBox 8">
            <a:extLst>
              <a:ext uri="{FF2B5EF4-FFF2-40B4-BE49-F238E27FC236}">
                <a16:creationId xmlns:a16="http://schemas.microsoft.com/office/drawing/2014/main" id="{8C3390F9-DB6F-443C-B981-3C0B6264C1AD}"/>
              </a:ext>
            </a:extLst>
          </p:cNvPr>
          <p:cNvSpPr txBox="1"/>
          <p:nvPr/>
        </p:nvSpPr>
        <p:spPr>
          <a:xfrm>
            <a:off x="4007484" y="2403050"/>
            <a:ext cx="3916606" cy="3970318"/>
          </a:xfrm>
          <a:prstGeom prst="rect">
            <a:avLst/>
          </a:prstGeom>
          <a:solidFill>
            <a:schemeClr val="bg2">
              <a:lumMod val="90000"/>
            </a:schemeClr>
          </a:solidFill>
          <a:ln>
            <a:solidFill>
              <a:schemeClr val="tx1"/>
            </a:solidFill>
          </a:ln>
        </p:spPr>
        <p:txBody>
          <a:bodyPr wrap="square" rtlCol="0">
            <a:spAutoFit/>
          </a:bodyPr>
          <a:lstStyle/>
          <a:p>
            <a:r>
              <a:rPr lang="en-GB" dirty="0">
                <a:latin typeface="Palatino Linotype" panose="02040502050505030304" pitchFamily="18" charset="0"/>
              </a:rPr>
              <a:t>The new venture is called the </a:t>
            </a:r>
            <a:r>
              <a:rPr lang="en-GB" i="1" dirty="0">
                <a:latin typeface="Palatino Linotype" panose="02040502050505030304" pitchFamily="18" charset="0"/>
              </a:rPr>
              <a:t>Illustrated News of the World</a:t>
            </a:r>
            <a:r>
              <a:rPr lang="en-GB" dirty="0">
                <a:latin typeface="Palatino Linotype" panose="02040502050505030304" pitchFamily="18" charset="0"/>
              </a:rPr>
              <a:t>, and of its literary or pictorial merits I am not about to speak; but one number has been issued, and we have no right to judge from a first attempt. What I would comment most strongly upon is the </a:t>
            </a:r>
            <a:r>
              <a:rPr lang="en-GB" b="1" dirty="0">
                <a:latin typeface="Palatino Linotype" panose="02040502050505030304" pitchFamily="18" charset="0"/>
              </a:rPr>
              <a:t>unfair manner</a:t>
            </a:r>
            <a:r>
              <a:rPr lang="en-GB" dirty="0">
                <a:latin typeface="Palatino Linotype" panose="02040502050505030304" pitchFamily="18" charset="0"/>
              </a:rPr>
              <a:t> in which the proprietors of the new journal have </a:t>
            </a:r>
            <a:r>
              <a:rPr lang="en-GB" b="1" dirty="0">
                <a:latin typeface="Palatino Linotype" panose="02040502050505030304" pitchFamily="18" charset="0"/>
              </a:rPr>
              <a:t>striven to take advantage</a:t>
            </a:r>
            <a:r>
              <a:rPr lang="en-GB" dirty="0">
                <a:latin typeface="Palatino Linotype" panose="02040502050505030304" pitchFamily="18" charset="0"/>
              </a:rPr>
              <a:t> of the fame already raised by their predecessors.</a:t>
            </a:r>
          </a:p>
          <a:p>
            <a:r>
              <a:rPr lang="en-GB" dirty="0">
                <a:latin typeface="Palatino Linotype" panose="02040502050505030304" pitchFamily="18" charset="0"/>
              </a:rPr>
              <a:t>‘From our London Correspondent’, </a:t>
            </a:r>
            <a:r>
              <a:rPr lang="en-GB" i="1" dirty="0">
                <a:latin typeface="Palatino Linotype" panose="02040502050505030304" pitchFamily="18" charset="0"/>
              </a:rPr>
              <a:t>The Inverness Courier, </a:t>
            </a:r>
            <a:r>
              <a:rPr lang="en-GB" dirty="0">
                <a:latin typeface="Palatino Linotype" panose="02040502050505030304" pitchFamily="18" charset="0"/>
              </a:rPr>
              <a:t>11/02/1858, p. 4</a:t>
            </a:r>
          </a:p>
        </p:txBody>
      </p:sp>
    </p:spTree>
    <p:extLst>
      <p:ext uri="{BB962C8B-B14F-4D97-AF65-F5344CB8AC3E}">
        <p14:creationId xmlns:p14="http://schemas.microsoft.com/office/powerpoint/2010/main" val="426123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A4C4-900B-457B-BC1F-2252B7C860B7}"/>
              </a:ext>
            </a:extLst>
          </p:cNvPr>
          <p:cNvSpPr>
            <a:spLocks noGrp="1"/>
          </p:cNvSpPr>
          <p:nvPr>
            <p:ph type="title"/>
          </p:nvPr>
        </p:nvSpPr>
        <p:spPr>
          <a:xfrm>
            <a:off x="6262611" y="161343"/>
            <a:ext cx="5617155" cy="1405178"/>
          </a:xfrm>
          <a:solidFill>
            <a:schemeClr val="accent2"/>
          </a:solidFill>
        </p:spPr>
        <p:txBody>
          <a:bodyPr>
            <a:noAutofit/>
          </a:bodyPr>
          <a:lstStyle/>
          <a:p>
            <a:r>
              <a:rPr lang="en-GB" sz="3200" dirty="0">
                <a:solidFill>
                  <a:schemeClr val="bg1"/>
                </a:solidFill>
              </a:rPr>
              <a:t>Unique selling point</a:t>
            </a:r>
          </a:p>
        </p:txBody>
      </p:sp>
      <p:pic>
        <p:nvPicPr>
          <p:cNvPr id="4" name="Picture 3">
            <a:extLst>
              <a:ext uri="{FF2B5EF4-FFF2-40B4-BE49-F238E27FC236}">
                <a16:creationId xmlns:a16="http://schemas.microsoft.com/office/drawing/2014/main" id="{9CB01BA8-DB49-4813-A1ED-00099DC5FC08}"/>
              </a:ext>
            </a:extLst>
          </p:cNvPr>
          <p:cNvPicPr/>
          <p:nvPr/>
        </p:nvPicPr>
        <p:blipFill>
          <a:blip r:embed="rId3"/>
          <a:stretch>
            <a:fillRect/>
          </a:stretch>
        </p:blipFill>
        <p:spPr>
          <a:xfrm>
            <a:off x="312234" y="147579"/>
            <a:ext cx="5397190" cy="6621212"/>
          </a:xfrm>
          <a:prstGeom prst="rect">
            <a:avLst/>
          </a:prstGeom>
        </p:spPr>
      </p:pic>
      <p:sp>
        <p:nvSpPr>
          <p:cNvPr id="3" name="TextBox 2">
            <a:extLst>
              <a:ext uri="{FF2B5EF4-FFF2-40B4-BE49-F238E27FC236}">
                <a16:creationId xmlns:a16="http://schemas.microsoft.com/office/drawing/2014/main" id="{CFCBA0FE-32F1-46C7-B047-21EAFDE02289}"/>
              </a:ext>
            </a:extLst>
          </p:cNvPr>
          <p:cNvSpPr txBox="1"/>
          <p:nvPr/>
        </p:nvSpPr>
        <p:spPr>
          <a:xfrm>
            <a:off x="6262611" y="2163337"/>
            <a:ext cx="5617155" cy="3416320"/>
          </a:xfrm>
          <a:prstGeom prst="rect">
            <a:avLst/>
          </a:prstGeom>
          <a:solidFill>
            <a:schemeClr val="bg1"/>
          </a:solidFill>
        </p:spPr>
        <p:txBody>
          <a:bodyPr wrap="square" rtlCol="0">
            <a:spAutoFit/>
          </a:bodyPr>
          <a:lstStyle/>
          <a:p>
            <a:r>
              <a:rPr lang="en-GB" sz="2400" dirty="0">
                <a:solidFill>
                  <a:srgbClr val="002060"/>
                </a:solidFill>
              </a:rPr>
              <a:t>‘And Drawing Room Gallery of Eminent Personages’.</a:t>
            </a:r>
          </a:p>
          <a:p>
            <a:endParaRPr lang="en-GB" sz="2400" dirty="0">
              <a:solidFill>
                <a:srgbClr val="002060"/>
              </a:solidFill>
            </a:endParaRPr>
          </a:p>
          <a:p>
            <a:r>
              <a:rPr lang="en-GB" sz="2400" dirty="0">
                <a:solidFill>
                  <a:srgbClr val="002060"/>
                </a:solidFill>
              </a:rPr>
              <a:t>Collectible engraved plates, separately or in bound volumes.</a:t>
            </a:r>
          </a:p>
          <a:p>
            <a:endParaRPr lang="en-GB" sz="2400" dirty="0">
              <a:solidFill>
                <a:srgbClr val="002060"/>
              </a:solidFill>
            </a:endParaRPr>
          </a:p>
          <a:p>
            <a:r>
              <a:rPr lang="en-GB" sz="2400" dirty="0">
                <a:solidFill>
                  <a:srgbClr val="002060"/>
                </a:solidFill>
              </a:rPr>
              <a:t>For posterity.</a:t>
            </a:r>
          </a:p>
          <a:p>
            <a:endParaRPr lang="en-GB" sz="2400" dirty="0">
              <a:solidFill>
                <a:srgbClr val="002060"/>
              </a:solidFill>
            </a:endParaRPr>
          </a:p>
          <a:p>
            <a:r>
              <a:rPr lang="en-GB" sz="2400" dirty="0">
                <a:solidFill>
                  <a:srgbClr val="002060"/>
                </a:solidFill>
              </a:rPr>
              <a:t>But costly.</a:t>
            </a:r>
          </a:p>
        </p:txBody>
      </p:sp>
    </p:spTree>
    <p:extLst>
      <p:ext uri="{BB962C8B-B14F-4D97-AF65-F5344CB8AC3E}">
        <p14:creationId xmlns:p14="http://schemas.microsoft.com/office/powerpoint/2010/main" val="122166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31338-AEC8-44FE-8B65-5FE6FC0AE699}"/>
              </a:ext>
            </a:extLst>
          </p:cNvPr>
          <p:cNvPicPr/>
          <p:nvPr/>
        </p:nvPicPr>
        <p:blipFill>
          <a:blip r:embed="rId3">
            <a:duotone>
              <a:schemeClr val="bg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838200" y="484632"/>
            <a:ext cx="10515600" cy="6172200"/>
          </a:xfrm>
          <a:prstGeom prst="rect">
            <a:avLst/>
          </a:prstGeom>
          <a:noFill/>
          <a:ln>
            <a:noFill/>
          </a:ln>
        </p:spPr>
      </p:pic>
      <p:sp>
        <p:nvSpPr>
          <p:cNvPr id="2" name="Title 1">
            <a:extLst>
              <a:ext uri="{FF2B5EF4-FFF2-40B4-BE49-F238E27FC236}">
                <a16:creationId xmlns:a16="http://schemas.microsoft.com/office/drawing/2014/main" id="{831DA4C4-900B-457B-BC1F-2252B7C860B7}"/>
              </a:ext>
            </a:extLst>
          </p:cNvPr>
          <p:cNvSpPr>
            <a:spLocks noGrp="1"/>
          </p:cNvSpPr>
          <p:nvPr>
            <p:ph type="title"/>
          </p:nvPr>
        </p:nvSpPr>
        <p:spPr>
          <a:xfrm>
            <a:off x="1069848" y="484632"/>
            <a:ext cx="10058400" cy="1068123"/>
          </a:xfrm>
          <a:solidFill>
            <a:schemeClr val="accent2"/>
          </a:solidFill>
        </p:spPr>
        <p:txBody>
          <a:bodyPr>
            <a:noAutofit/>
          </a:bodyPr>
          <a:lstStyle/>
          <a:p>
            <a:r>
              <a:rPr lang="en-GB" sz="3200" dirty="0">
                <a:solidFill>
                  <a:schemeClr val="bg1"/>
                </a:solidFill>
              </a:rPr>
              <a:t>Financial challenges and solutions</a:t>
            </a:r>
          </a:p>
        </p:txBody>
      </p:sp>
      <p:sp>
        <p:nvSpPr>
          <p:cNvPr id="3" name="TextBox 2">
            <a:extLst>
              <a:ext uri="{FF2B5EF4-FFF2-40B4-BE49-F238E27FC236}">
                <a16:creationId xmlns:a16="http://schemas.microsoft.com/office/drawing/2014/main" id="{AE647B55-B693-4346-A7BB-3BED80DE5559}"/>
              </a:ext>
            </a:extLst>
          </p:cNvPr>
          <p:cNvSpPr txBox="1"/>
          <p:nvPr/>
        </p:nvSpPr>
        <p:spPr>
          <a:xfrm>
            <a:off x="1069848" y="1763184"/>
            <a:ext cx="9949251" cy="4893647"/>
          </a:xfrm>
          <a:prstGeom prst="rect">
            <a:avLst/>
          </a:prstGeom>
          <a:noFill/>
        </p:spPr>
        <p:txBody>
          <a:bodyPr wrap="square" rtlCol="0">
            <a:spAutoFit/>
          </a:bodyPr>
          <a:lstStyle/>
          <a:p>
            <a:pPr marL="342900" indent="-342900">
              <a:buFont typeface="Rockwell" panose="02060603020205020403" pitchFamily="18" charset="0"/>
              <a:buChar char="£"/>
            </a:pPr>
            <a:r>
              <a:rPr lang="en-GB" sz="2400" dirty="0">
                <a:solidFill>
                  <a:srgbClr val="002060"/>
                </a:solidFill>
              </a:rPr>
              <a:t>Paper supply terms – Spalding &amp; Hodge.</a:t>
            </a:r>
          </a:p>
          <a:p>
            <a:pPr marL="285750" indent="-285750">
              <a:buFont typeface="Rockwell" panose="02060603020205020403" pitchFamily="18" charset="0"/>
              <a:buChar char="£"/>
            </a:pPr>
            <a:endParaRPr lang="en-GB" sz="2400" dirty="0">
              <a:solidFill>
                <a:srgbClr val="002060"/>
              </a:solidFill>
            </a:endParaRPr>
          </a:p>
          <a:p>
            <a:pPr marL="285750" indent="-285750">
              <a:buFont typeface="Rockwell" panose="02060603020205020403" pitchFamily="18" charset="0"/>
              <a:buChar char="£"/>
            </a:pPr>
            <a:r>
              <a:rPr lang="en-GB" sz="2400" dirty="0">
                <a:solidFill>
                  <a:srgbClr val="002060"/>
                </a:solidFill>
              </a:rPr>
              <a:t>Arrangement to print </a:t>
            </a:r>
            <a:r>
              <a:rPr lang="en-GB" sz="2400" i="1" dirty="0">
                <a:solidFill>
                  <a:srgbClr val="002060"/>
                </a:solidFill>
              </a:rPr>
              <a:t>Daily Telegraph</a:t>
            </a:r>
            <a:r>
              <a:rPr lang="en-GB" sz="2400" dirty="0">
                <a:solidFill>
                  <a:srgbClr val="002060"/>
                </a:solidFill>
              </a:rPr>
              <a:t> </a:t>
            </a:r>
            <a:br>
              <a:rPr lang="en-GB" sz="2400" dirty="0">
                <a:solidFill>
                  <a:srgbClr val="002060"/>
                </a:solidFill>
              </a:rPr>
            </a:br>
            <a:r>
              <a:rPr lang="en-GB" sz="2400" dirty="0">
                <a:solidFill>
                  <a:srgbClr val="002060"/>
                </a:solidFill>
              </a:rPr>
              <a:t>brought in £100 </a:t>
            </a:r>
            <a:r>
              <a:rPr lang="en-GB" sz="2400" dirty="0" err="1">
                <a:solidFill>
                  <a:srgbClr val="002060"/>
                </a:solidFill>
              </a:rPr>
              <a:t>p.w.</a:t>
            </a:r>
            <a:r>
              <a:rPr lang="en-GB" sz="2400" dirty="0">
                <a:solidFill>
                  <a:srgbClr val="002060"/>
                </a:solidFill>
              </a:rPr>
              <a:t> for a while</a:t>
            </a:r>
          </a:p>
          <a:p>
            <a:pPr marL="285750" indent="-285750">
              <a:buFont typeface="Rockwell" panose="02060603020205020403" pitchFamily="18" charset="0"/>
              <a:buChar char="£"/>
            </a:pPr>
            <a:endParaRPr lang="en-GB" sz="2400" dirty="0">
              <a:solidFill>
                <a:srgbClr val="002060"/>
              </a:solidFill>
            </a:endParaRPr>
          </a:p>
          <a:p>
            <a:pPr marL="285750" indent="-285750">
              <a:buFont typeface="Rockwell" panose="02060603020205020403" pitchFamily="18" charset="0"/>
              <a:buChar char="£"/>
            </a:pPr>
            <a:r>
              <a:rPr lang="en-GB" sz="2400" dirty="0">
                <a:solidFill>
                  <a:srgbClr val="002060"/>
                </a:solidFill>
              </a:rPr>
              <a:t>Idea for part-printed provincial papers</a:t>
            </a:r>
            <a:br>
              <a:rPr lang="en-GB" sz="2400" dirty="0">
                <a:solidFill>
                  <a:srgbClr val="002060"/>
                </a:solidFill>
              </a:rPr>
            </a:br>
            <a:endParaRPr lang="en-GB" sz="2400" dirty="0">
              <a:solidFill>
                <a:srgbClr val="002060"/>
              </a:solidFill>
            </a:endParaRPr>
          </a:p>
          <a:p>
            <a:pPr marL="285750" indent="-285750">
              <a:buFont typeface="Rockwell" panose="02060603020205020403" pitchFamily="18" charset="0"/>
              <a:buChar char="£"/>
            </a:pPr>
            <a:r>
              <a:rPr lang="en-GB" sz="2400" dirty="0">
                <a:solidFill>
                  <a:srgbClr val="002060"/>
                </a:solidFill>
              </a:rPr>
              <a:t>Mortgaged copyright of </a:t>
            </a:r>
            <a:r>
              <a:rPr lang="en-GB" sz="2400" i="1" dirty="0">
                <a:solidFill>
                  <a:srgbClr val="002060"/>
                </a:solidFill>
              </a:rPr>
              <a:t>INOW</a:t>
            </a:r>
            <a:r>
              <a:rPr lang="en-GB" sz="2400" dirty="0">
                <a:solidFill>
                  <a:srgbClr val="002060"/>
                </a:solidFill>
              </a:rPr>
              <a:t> to </a:t>
            </a:r>
            <a:br>
              <a:rPr lang="en-GB" sz="2400" dirty="0">
                <a:solidFill>
                  <a:srgbClr val="002060"/>
                </a:solidFill>
              </a:rPr>
            </a:br>
            <a:r>
              <a:rPr lang="en-GB" sz="2400" dirty="0">
                <a:solidFill>
                  <a:srgbClr val="002060"/>
                </a:solidFill>
              </a:rPr>
              <a:t>Spalding &amp; Hodge.</a:t>
            </a:r>
          </a:p>
          <a:p>
            <a:endParaRPr lang="en-GB" sz="2400" dirty="0">
              <a:solidFill>
                <a:srgbClr val="002060"/>
              </a:solidFill>
            </a:endParaRPr>
          </a:p>
          <a:p>
            <a:pPr marL="285750" indent="-285750">
              <a:buFont typeface="Rockwell" panose="02060603020205020403" pitchFamily="18" charset="0"/>
              <a:buChar char="£"/>
            </a:pPr>
            <a:r>
              <a:rPr lang="en-GB" sz="2400" dirty="0">
                <a:solidFill>
                  <a:srgbClr val="002060"/>
                </a:solidFill>
              </a:rPr>
              <a:t>Bankruptcy (1861)</a:t>
            </a:r>
          </a:p>
          <a:p>
            <a:pPr marL="285750" indent="-285750">
              <a:buFont typeface="Rockwell" panose="02060603020205020403" pitchFamily="18" charset="0"/>
              <a:buChar char="£"/>
            </a:pPr>
            <a:endParaRPr lang="en-GB" sz="2400" dirty="0">
              <a:solidFill>
                <a:srgbClr val="002060"/>
              </a:solidFill>
            </a:endParaRPr>
          </a:p>
          <a:p>
            <a:pPr marL="285750" indent="-285750">
              <a:buFont typeface="Rockwell" panose="02060603020205020403" pitchFamily="18" charset="0"/>
              <a:buChar char="£"/>
            </a:pPr>
            <a:r>
              <a:rPr lang="en-GB" sz="2400" i="1" dirty="0">
                <a:solidFill>
                  <a:srgbClr val="002060"/>
                </a:solidFill>
              </a:rPr>
              <a:t>INOW </a:t>
            </a:r>
            <a:r>
              <a:rPr lang="en-GB" sz="2400" dirty="0">
                <a:solidFill>
                  <a:srgbClr val="002060"/>
                </a:solidFill>
              </a:rPr>
              <a:t>continued. Quality maintained.</a:t>
            </a:r>
          </a:p>
        </p:txBody>
      </p:sp>
      <p:pic>
        <p:nvPicPr>
          <p:cNvPr id="5" name="Picture 4">
            <a:extLst>
              <a:ext uri="{FF2B5EF4-FFF2-40B4-BE49-F238E27FC236}">
                <a16:creationId xmlns:a16="http://schemas.microsoft.com/office/drawing/2014/main" id="{E5A00691-8238-42DA-B2A5-BF903C1A41F7}"/>
              </a:ext>
            </a:extLst>
          </p:cNvPr>
          <p:cNvPicPr>
            <a:picLocks noChangeAspect="1"/>
          </p:cNvPicPr>
          <p:nvPr/>
        </p:nvPicPr>
        <p:blipFill>
          <a:blip r:embed="rId4"/>
          <a:stretch>
            <a:fillRect/>
          </a:stretch>
        </p:blipFill>
        <p:spPr>
          <a:xfrm>
            <a:off x="7191615" y="636463"/>
            <a:ext cx="4103984" cy="5868537"/>
          </a:xfrm>
          <a:prstGeom prst="rect">
            <a:avLst/>
          </a:prstGeom>
          <a:ln>
            <a:solidFill>
              <a:schemeClr val="tx1"/>
            </a:solidFill>
          </a:ln>
        </p:spPr>
      </p:pic>
    </p:spTree>
    <p:extLst>
      <p:ext uri="{BB962C8B-B14F-4D97-AF65-F5344CB8AC3E}">
        <p14:creationId xmlns:p14="http://schemas.microsoft.com/office/powerpoint/2010/main" val="144496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31338-AEC8-44FE-8B65-5FE6FC0AE699}"/>
              </a:ext>
            </a:extLst>
          </p:cNvPr>
          <p:cNvPicPr/>
          <p:nvPr/>
        </p:nvPicPr>
        <p:blipFill>
          <a:blip r:embed="rId3">
            <a:duotone>
              <a:schemeClr val="bg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838199" y="484632"/>
            <a:ext cx="6997861" cy="5914663"/>
          </a:xfrm>
          <a:prstGeom prst="rect">
            <a:avLst/>
          </a:prstGeom>
          <a:noFill/>
          <a:ln>
            <a:noFill/>
          </a:ln>
        </p:spPr>
      </p:pic>
      <p:sp>
        <p:nvSpPr>
          <p:cNvPr id="2" name="Title 1">
            <a:extLst>
              <a:ext uri="{FF2B5EF4-FFF2-40B4-BE49-F238E27FC236}">
                <a16:creationId xmlns:a16="http://schemas.microsoft.com/office/drawing/2014/main" id="{831DA4C4-900B-457B-BC1F-2252B7C860B7}"/>
              </a:ext>
            </a:extLst>
          </p:cNvPr>
          <p:cNvSpPr>
            <a:spLocks noGrp="1"/>
          </p:cNvSpPr>
          <p:nvPr>
            <p:ph type="title"/>
          </p:nvPr>
        </p:nvSpPr>
        <p:spPr>
          <a:xfrm>
            <a:off x="1069848" y="484632"/>
            <a:ext cx="6187479" cy="1068123"/>
          </a:xfrm>
          <a:solidFill>
            <a:schemeClr val="accent2"/>
          </a:solidFill>
        </p:spPr>
        <p:txBody>
          <a:bodyPr>
            <a:noAutofit/>
          </a:bodyPr>
          <a:lstStyle/>
          <a:p>
            <a:r>
              <a:rPr lang="en-GB" sz="3200" dirty="0">
                <a:solidFill>
                  <a:schemeClr val="bg1"/>
                </a:solidFill>
              </a:rPr>
              <a:t>The final straw</a:t>
            </a:r>
          </a:p>
        </p:txBody>
      </p:sp>
      <p:sp>
        <p:nvSpPr>
          <p:cNvPr id="3" name="TextBox 2">
            <a:extLst>
              <a:ext uri="{FF2B5EF4-FFF2-40B4-BE49-F238E27FC236}">
                <a16:creationId xmlns:a16="http://schemas.microsoft.com/office/drawing/2014/main" id="{AE647B55-B693-4346-A7BB-3BED80DE5559}"/>
              </a:ext>
            </a:extLst>
          </p:cNvPr>
          <p:cNvSpPr txBox="1"/>
          <p:nvPr/>
        </p:nvSpPr>
        <p:spPr>
          <a:xfrm>
            <a:off x="1069847" y="1921397"/>
            <a:ext cx="6592593" cy="3785652"/>
          </a:xfrm>
          <a:prstGeom prst="rect">
            <a:avLst/>
          </a:prstGeom>
          <a:noFill/>
        </p:spPr>
        <p:txBody>
          <a:bodyPr wrap="square" rtlCol="0">
            <a:spAutoFit/>
          </a:bodyPr>
          <a:lstStyle/>
          <a:p>
            <a:r>
              <a:rPr lang="en-GB" sz="2400" dirty="0">
                <a:solidFill>
                  <a:srgbClr val="002060"/>
                </a:solidFill>
              </a:rPr>
              <a:t>Final publisher, James Ritchie, was to blame the American (Civil) war for the ‘falling off of sales’.</a:t>
            </a:r>
          </a:p>
          <a:p>
            <a:endParaRPr lang="en-GB" sz="2400" dirty="0">
              <a:solidFill>
                <a:srgbClr val="002060"/>
              </a:solidFill>
            </a:endParaRPr>
          </a:p>
          <a:p>
            <a:r>
              <a:rPr lang="en-GB" sz="2400" dirty="0">
                <a:solidFill>
                  <a:srgbClr val="002060"/>
                </a:solidFill>
              </a:rPr>
              <a:t>Improvements in photographic reproduction.</a:t>
            </a:r>
          </a:p>
          <a:p>
            <a:endParaRPr lang="en-GB" sz="2400" dirty="0">
              <a:solidFill>
                <a:srgbClr val="002060"/>
              </a:solidFill>
            </a:endParaRPr>
          </a:p>
          <a:p>
            <a:r>
              <a:rPr lang="en-GB" sz="2400" i="1" dirty="0" err="1">
                <a:solidFill>
                  <a:srgbClr val="002060"/>
                </a:solidFill>
              </a:rPr>
              <a:t>Cartes</a:t>
            </a:r>
            <a:r>
              <a:rPr lang="en-GB" sz="2400" i="1" dirty="0">
                <a:solidFill>
                  <a:srgbClr val="002060"/>
                </a:solidFill>
              </a:rPr>
              <a:t> de </a:t>
            </a:r>
            <a:r>
              <a:rPr lang="en-GB" sz="2400" i="1" dirty="0" err="1">
                <a:solidFill>
                  <a:srgbClr val="002060"/>
                </a:solidFill>
              </a:rPr>
              <a:t>visite</a:t>
            </a:r>
            <a:r>
              <a:rPr lang="en-GB" sz="2400" i="1" dirty="0">
                <a:solidFill>
                  <a:srgbClr val="002060"/>
                </a:solidFill>
              </a:rPr>
              <a:t> </a:t>
            </a:r>
            <a:r>
              <a:rPr lang="en-GB" sz="2400" dirty="0">
                <a:solidFill>
                  <a:srgbClr val="002060"/>
                </a:solidFill>
              </a:rPr>
              <a:t>portraits – example alongside.</a:t>
            </a:r>
          </a:p>
          <a:p>
            <a:endParaRPr lang="en-GB" sz="2400" dirty="0">
              <a:solidFill>
                <a:srgbClr val="002060"/>
              </a:solidFill>
            </a:endParaRPr>
          </a:p>
          <a:p>
            <a:r>
              <a:rPr lang="en-GB" sz="2400" dirty="0">
                <a:solidFill>
                  <a:srgbClr val="002060"/>
                </a:solidFill>
              </a:rPr>
              <a:t>The </a:t>
            </a:r>
            <a:r>
              <a:rPr lang="en-GB" sz="2400" i="1" dirty="0">
                <a:solidFill>
                  <a:srgbClr val="002060"/>
                </a:solidFill>
              </a:rPr>
              <a:t>INOW</a:t>
            </a:r>
            <a:r>
              <a:rPr lang="en-GB" sz="2400" dirty="0">
                <a:solidFill>
                  <a:srgbClr val="002060"/>
                </a:solidFill>
              </a:rPr>
              <a:t> ceased publication without fanfare.</a:t>
            </a:r>
          </a:p>
        </p:txBody>
      </p:sp>
      <p:pic>
        <p:nvPicPr>
          <p:cNvPr id="1030" name="Picture 6" descr="Carte-de-visite photograph portrait of Prince Albert, Consort, John Jabez Edwin Mayall, London, England, 1860-1861; Science Museum Group Collection">
            <a:extLst>
              <a:ext uri="{FF2B5EF4-FFF2-40B4-BE49-F238E27FC236}">
                <a16:creationId xmlns:a16="http://schemas.microsoft.com/office/drawing/2014/main" id="{9B549373-AAD9-4B7F-A83F-C79C6DFED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81" y="484632"/>
            <a:ext cx="3658329" cy="591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13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ather vane Photos - Free Images &amp; Free stock photos - PxHere">
            <a:extLst>
              <a:ext uri="{FF2B5EF4-FFF2-40B4-BE49-F238E27FC236}">
                <a16:creationId xmlns:a16="http://schemas.microsoft.com/office/drawing/2014/main" id="{226B92D0-884C-4C52-A8F1-A319DAF5E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59" y="-18536"/>
            <a:ext cx="10404390" cy="68765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67B095-4354-4BBC-B380-2ED631D6E8AF}"/>
              </a:ext>
            </a:extLst>
          </p:cNvPr>
          <p:cNvSpPr>
            <a:spLocks noGrp="1"/>
          </p:cNvSpPr>
          <p:nvPr>
            <p:ph type="ctrTitle"/>
          </p:nvPr>
        </p:nvSpPr>
        <p:spPr>
          <a:xfrm>
            <a:off x="840260" y="481305"/>
            <a:ext cx="10404389" cy="1463241"/>
          </a:xfrm>
          <a:solidFill>
            <a:srgbClr val="FBF9EB"/>
          </a:solidFill>
        </p:spPr>
        <p:txBody>
          <a:bodyPr/>
          <a:lstStyle/>
          <a:p>
            <a:r>
              <a:rPr lang="en-GB" sz="4800" dirty="0">
                <a:solidFill>
                  <a:srgbClr val="002060"/>
                </a:solidFill>
              </a:rPr>
              <a:t>What part did events in the USA play in the </a:t>
            </a:r>
            <a:r>
              <a:rPr lang="en-GB" sz="4800" i="1" dirty="0" err="1">
                <a:solidFill>
                  <a:srgbClr val="002060"/>
                </a:solidFill>
              </a:rPr>
              <a:t>inow</a:t>
            </a:r>
            <a:r>
              <a:rPr lang="en-GB" sz="4800" dirty="0">
                <a:solidFill>
                  <a:srgbClr val="002060"/>
                </a:solidFill>
              </a:rPr>
              <a:t>’’s fate?</a:t>
            </a:r>
            <a:endParaRPr lang="en-GB" sz="4800" dirty="0"/>
          </a:p>
        </p:txBody>
      </p:sp>
      <p:sp>
        <p:nvSpPr>
          <p:cNvPr id="3" name="Subtitle 2">
            <a:extLst>
              <a:ext uri="{FF2B5EF4-FFF2-40B4-BE49-F238E27FC236}">
                <a16:creationId xmlns:a16="http://schemas.microsoft.com/office/drawing/2014/main" id="{95631471-0B7C-4ACC-89A4-CF47F16E37D4}"/>
              </a:ext>
            </a:extLst>
          </p:cNvPr>
          <p:cNvSpPr>
            <a:spLocks noGrp="1"/>
          </p:cNvSpPr>
          <p:nvPr>
            <p:ph type="subTitle" idx="1"/>
          </p:nvPr>
        </p:nvSpPr>
        <p:spPr>
          <a:xfrm>
            <a:off x="4359464" y="5557329"/>
            <a:ext cx="6885185" cy="936068"/>
          </a:xfrm>
          <a:solidFill>
            <a:schemeClr val="bg1"/>
          </a:solidFill>
        </p:spPr>
        <p:txBody>
          <a:bodyPr>
            <a:normAutofit/>
          </a:bodyPr>
          <a:lstStyle/>
          <a:p>
            <a:r>
              <a:rPr lang="en-GB" sz="2400" dirty="0">
                <a:solidFill>
                  <a:srgbClr val="002060"/>
                </a:solidFill>
              </a:rPr>
              <a:t>How does this analysis help to problematize the assumption of failure?</a:t>
            </a:r>
            <a:endParaRPr lang="en-GB" dirty="0"/>
          </a:p>
        </p:txBody>
      </p:sp>
    </p:spTree>
    <p:extLst>
      <p:ext uri="{BB962C8B-B14F-4D97-AF65-F5344CB8AC3E}">
        <p14:creationId xmlns:p14="http://schemas.microsoft.com/office/powerpoint/2010/main" val="11849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7F106E-653E-4E4F-A5C6-AD33A6034B0A}"/>
              </a:ext>
            </a:extLst>
          </p:cNvPr>
          <p:cNvPicPr>
            <a:picLocks noChangeAspect="1"/>
          </p:cNvPicPr>
          <p:nvPr/>
        </p:nvPicPr>
        <p:blipFill>
          <a:blip r:embed="rId3"/>
          <a:stretch>
            <a:fillRect/>
          </a:stretch>
        </p:blipFill>
        <p:spPr>
          <a:xfrm>
            <a:off x="0" y="0"/>
            <a:ext cx="4620898" cy="6858000"/>
          </a:xfrm>
          <a:prstGeom prst="rect">
            <a:avLst/>
          </a:prstGeom>
        </p:spPr>
      </p:pic>
      <p:pic>
        <p:nvPicPr>
          <p:cNvPr id="36" name="Picture 35">
            <a:extLst>
              <a:ext uri="{FF2B5EF4-FFF2-40B4-BE49-F238E27FC236}">
                <a16:creationId xmlns:a16="http://schemas.microsoft.com/office/drawing/2014/main" id="{8E1B2AB5-20AE-45F6-B2C5-A577951DF7CD}"/>
              </a:ext>
            </a:extLst>
          </p:cNvPr>
          <p:cNvPicPr/>
          <p:nvPr/>
        </p:nvPicPr>
        <p:blipFill>
          <a:blip r:embed="rId4"/>
          <a:stretch>
            <a:fillRect/>
          </a:stretch>
        </p:blipFill>
        <p:spPr>
          <a:xfrm>
            <a:off x="110769" y="0"/>
            <a:ext cx="4632960" cy="6858000"/>
          </a:xfrm>
          <a:prstGeom prst="rect">
            <a:avLst/>
          </a:prstGeom>
        </p:spPr>
      </p:pic>
      <p:pic>
        <p:nvPicPr>
          <p:cNvPr id="37" name="Picture 36">
            <a:extLst>
              <a:ext uri="{FF2B5EF4-FFF2-40B4-BE49-F238E27FC236}">
                <a16:creationId xmlns:a16="http://schemas.microsoft.com/office/drawing/2014/main" id="{F027F220-8EC0-472C-BFD8-084513500B42}"/>
              </a:ext>
            </a:extLst>
          </p:cNvPr>
          <p:cNvPicPr/>
          <p:nvPr/>
        </p:nvPicPr>
        <p:blipFill>
          <a:blip r:embed="rId5"/>
          <a:stretch>
            <a:fillRect/>
          </a:stretch>
        </p:blipFill>
        <p:spPr>
          <a:xfrm>
            <a:off x="4731667" y="-9268"/>
            <a:ext cx="4641850" cy="6858000"/>
          </a:xfrm>
          <a:prstGeom prst="rect">
            <a:avLst/>
          </a:prstGeom>
        </p:spPr>
      </p:pic>
      <p:pic>
        <p:nvPicPr>
          <p:cNvPr id="38" name="Picture 37">
            <a:extLst>
              <a:ext uri="{FF2B5EF4-FFF2-40B4-BE49-F238E27FC236}">
                <a16:creationId xmlns:a16="http://schemas.microsoft.com/office/drawing/2014/main" id="{ECF2EEA8-DEF4-41FD-8F25-A5815FFDF35B}"/>
              </a:ext>
            </a:extLst>
          </p:cNvPr>
          <p:cNvPicPr/>
          <p:nvPr/>
        </p:nvPicPr>
        <p:blipFill>
          <a:blip r:embed="rId6"/>
          <a:stretch>
            <a:fillRect/>
          </a:stretch>
        </p:blipFill>
        <p:spPr>
          <a:xfrm>
            <a:off x="101879" y="-35337"/>
            <a:ext cx="4589780" cy="6858000"/>
          </a:xfrm>
          <a:prstGeom prst="rect">
            <a:avLst/>
          </a:prstGeom>
        </p:spPr>
      </p:pic>
      <p:pic>
        <p:nvPicPr>
          <p:cNvPr id="39" name="Picture 38">
            <a:extLst>
              <a:ext uri="{FF2B5EF4-FFF2-40B4-BE49-F238E27FC236}">
                <a16:creationId xmlns:a16="http://schemas.microsoft.com/office/drawing/2014/main" id="{5669EDD6-10D0-4FF0-8015-5BA65CB47F66}"/>
              </a:ext>
            </a:extLst>
          </p:cNvPr>
          <p:cNvPicPr/>
          <p:nvPr/>
        </p:nvPicPr>
        <p:blipFill>
          <a:blip r:embed="rId7"/>
          <a:stretch>
            <a:fillRect/>
          </a:stretch>
        </p:blipFill>
        <p:spPr>
          <a:xfrm>
            <a:off x="4741468" y="-37150"/>
            <a:ext cx="4614545" cy="6858000"/>
          </a:xfrm>
          <a:prstGeom prst="rect">
            <a:avLst/>
          </a:prstGeom>
        </p:spPr>
      </p:pic>
      <p:pic>
        <p:nvPicPr>
          <p:cNvPr id="40" name="Picture 39">
            <a:extLst>
              <a:ext uri="{FF2B5EF4-FFF2-40B4-BE49-F238E27FC236}">
                <a16:creationId xmlns:a16="http://schemas.microsoft.com/office/drawing/2014/main" id="{2D4E503A-7792-4248-8923-592F9F226C2A}"/>
              </a:ext>
            </a:extLst>
          </p:cNvPr>
          <p:cNvPicPr/>
          <p:nvPr/>
        </p:nvPicPr>
        <p:blipFill>
          <a:blip r:embed="rId8"/>
          <a:stretch>
            <a:fillRect/>
          </a:stretch>
        </p:blipFill>
        <p:spPr>
          <a:xfrm>
            <a:off x="150436" y="0"/>
            <a:ext cx="4636135" cy="6858000"/>
          </a:xfrm>
          <a:prstGeom prst="rect">
            <a:avLst/>
          </a:prstGeom>
        </p:spPr>
      </p:pic>
      <p:pic>
        <p:nvPicPr>
          <p:cNvPr id="41" name="Picture 40">
            <a:extLst>
              <a:ext uri="{FF2B5EF4-FFF2-40B4-BE49-F238E27FC236}">
                <a16:creationId xmlns:a16="http://schemas.microsoft.com/office/drawing/2014/main" id="{624B576B-BAF0-4640-A412-D54C60D403A5}"/>
              </a:ext>
            </a:extLst>
          </p:cNvPr>
          <p:cNvPicPr/>
          <p:nvPr/>
        </p:nvPicPr>
        <p:blipFill>
          <a:blip r:embed="rId9"/>
          <a:stretch>
            <a:fillRect/>
          </a:stretch>
        </p:blipFill>
        <p:spPr>
          <a:xfrm>
            <a:off x="4793538" y="-31570"/>
            <a:ext cx="4611370" cy="6858000"/>
          </a:xfrm>
          <a:prstGeom prst="rect">
            <a:avLst/>
          </a:prstGeom>
        </p:spPr>
      </p:pic>
      <p:pic>
        <p:nvPicPr>
          <p:cNvPr id="42" name="Picture 41">
            <a:extLst>
              <a:ext uri="{FF2B5EF4-FFF2-40B4-BE49-F238E27FC236}">
                <a16:creationId xmlns:a16="http://schemas.microsoft.com/office/drawing/2014/main" id="{9EA9B3DA-3943-4BCD-9120-B52E37CFC028}"/>
              </a:ext>
            </a:extLst>
          </p:cNvPr>
          <p:cNvPicPr/>
          <p:nvPr/>
        </p:nvPicPr>
        <p:blipFill>
          <a:blip r:embed="rId10"/>
          <a:stretch>
            <a:fillRect/>
          </a:stretch>
        </p:blipFill>
        <p:spPr>
          <a:xfrm rot="5400000">
            <a:off x="1427314" y="-919852"/>
            <a:ext cx="6861767" cy="8764609"/>
          </a:xfrm>
          <a:prstGeom prst="rect">
            <a:avLst/>
          </a:prstGeom>
        </p:spPr>
      </p:pic>
      <p:pic>
        <p:nvPicPr>
          <p:cNvPr id="43" name="Picture 42">
            <a:extLst>
              <a:ext uri="{FF2B5EF4-FFF2-40B4-BE49-F238E27FC236}">
                <a16:creationId xmlns:a16="http://schemas.microsoft.com/office/drawing/2014/main" id="{F6621DDA-5289-4159-811F-748F5DB0CC9F}"/>
              </a:ext>
            </a:extLst>
          </p:cNvPr>
          <p:cNvPicPr/>
          <p:nvPr/>
        </p:nvPicPr>
        <p:blipFill>
          <a:blip r:embed="rId11"/>
          <a:stretch>
            <a:fillRect/>
          </a:stretch>
        </p:blipFill>
        <p:spPr>
          <a:xfrm rot="-5400000">
            <a:off x="1433355" y="-659028"/>
            <a:ext cx="6691573" cy="8271808"/>
          </a:xfrm>
          <a:prstGeom prst="rect">
            <a:avLst/>
          </a:prstGeom>
        </p:spPr>
      </p:pic>
      <p:pic>
        <p:nvPicPr>
          <p:cNvPr id="44" name="Picture 43">
            <a:extLst>
              <a:ext uri="{FF2B5EF4-FFF2-40B4-BE49-F238E27FC236}">
                <a16:creationId xmlns:a16="http://schemas.microsoft.com/office/drawing/2014/main" id="{B8077B3A-E2FB-4864-85EC-E8B6F6C5BA40}"/>
              </a:ext>
            </a:extLst>
          </p:cNvPr>
          <p:cNvPicPr/>
          <p:nvPr/>
        </p:nvPicPr>
        <p:blipFill>
          <a:blip r:embed="rId12"/>
          <a:stretch>
            <a:fillRect/>
          </a:stretch>
        </p:blipFill>
        <p:spPr>
          <a:xfrm>
            <a:off x="251865" y="12192"/>
            <a:ext cx="4614545" cy="6858000"/>
          </a:xfrm>
          <a:prstGeom prst="rect">
            <a:avLst/>
          </a:prstGeom>
        </p:spPr>
      </p:pic>
      <p:pic>
        <p:nvPicPr>
          <p:cNvPr id="45" name="Picture 44">
            <a:extLst>
              <a:ext uri="{FF2B5EF4-FFF2-40B4-BE49-F238E27FC236}">
                <a16:creationId xmlns:a16="http://schemas.microsoft.com/office/drawing/2014/main" id="{8BB9CAEA-8E84-43E3-8FDE-25882F4A7C46}"/>
              </a:ext>
            </a:extLst>
          </p:cNvPr>
          <p:cNvPicPr/>
          <p:nvPr/>
        </p:nvPicPr>
        <p:blipFill>
          <a:blip r:embed="rId13"/>
          <a:stretch>
            <a:fillRect/>
          </a:stretch>
        </p:blipFill>
        <p:spPr>
          <a:xfrm>
            <a:off x="4817920" y="-35337"/>
            <a:ext cx="4635500" cy="6858000"/>
          </a:xfrm>
          <a:prstGeom prst="rect">
            <a:avLst/>
          </a:prstGeom>
        </p:spPr>
      </p:pic>
      <p:pic>
        <p:nvPicPr>
          <p:cNvPr id="46" name="Picture 45">
            <a:extLst>
              <a:ext uri="{FF2B5EF4-FFF2-40B4-BE49-F238E27FC236}">
                <a16:creationId xmlns:a16="http://schemas.microsoft.com/office/drawing/2014/main" id="{DA31DCB2-E607-4DDE-A2B4-E54D76603548}"/>
              </a:ext>
            </a:extLst>
          </p:cNvPr>
          <p:cNvPicPr/>
          <p:nvPr/>
        </p:nvPicPr>
        <p:blipFill>
          <a:blip r:embed="rId14"/>
          <a:stretch>
            <a:fillRect/>
          </a:stretch>
        </p:blipFill>
        <p:spPr>
          <a:xfrm>
            <a:off x="416201" y="2924"/>
            <a:ext cx="4611370" cy="6858000"/>
          </a:xfrm>
          <a:prstGeom prst="rect">
            <a:avLst/>
          </a:prstGeom>
        </p:spPr>
      </p:pic>
      <p:pic>
        <p:nvPicPr>
          <p:cNvPr id="47" name="Picture 46">
            <a:extLst>
              <a:ext uri="{FF2B5EF4-FFF2-40B4-BE49-F238E27FC236}">
                <a16:creationId xmlns:a16="http://schemas.microsoft.com/office/drawing/2014/main" id="{954FE5A3-9FDF-4878-89BD-2A67B40727CD}"/>
              </a:ext>
            </a:extLst>
          </p:cNvPr>
          <p:cNvPicPr/>
          <p:nvPr/>
        </p:nvPicPr>
        <p:blipFill>
          <a:blip r:embed="rId15"/>
          <a:stretch>
            <a:fillRect/>
          </a:stretch>
        </p:blipFill>
        <p:spPr>
          <a:xfrm>
            <a:off x="5008975" y="-44605"/>
            <a:ext cx="4592955" cy="6858000"/>
          </a:xfrm>
          <a:prstGeom prst="rect">
            <a:avLst/>
          </a:prstGeom>
        </p:spPr>
      </p:pic>
      <p:pic>
        <p:nvPicPr>
          <p:cNvPr id="48" name="Picture 47">
            <a:extLst>
              <a:ext uri="{FF2B5EF4-FFF2-40B4-BE49-F238E27FC236}">
                <a16:creationId xmlns:a16="http://schemas.microsoft.com/office/drawing/2014/main" id="{C685E905-CD5B-4B77-94CE-69DD7AD5D269}"/>
              </a:ext>
            </a:extLst>
          </p:cNvPr>
          <p:cNvPicPr/>
          <p:nvPr/>
        </p:nvPicPr>
        <p:blipFill>
          <a:blip r:embed="rId16"/>
          <a:stretch>
            <a:fillRect/>
          </a:stretch>
        </p:blipFill>
        <p:spPr>
          <a:xfrm>
            <a:off x="564188" y="-22302"/>
            <a:ext cx="4617720" cy="6858000"/>
          </a:xfrm>
          <a:prstGeom prst="rect">
            <a:avLst/>
          </a:prstGeom>
        </p:spPr>
      </p:pic>
      <p:pic>
        <p:nvPicPr>
          <p:cNvPr id="49" name="Picture 48">
            <a:extLst>
              <a:ext uri="{FF2B5EF4-FFF2-40B4-BE49-F238E27FC236}">
                <a16:creationId xmlns:a16="http://schemas.microsoft.com/office/drawing/2014/main" id="{3C7EF26A-0C7C-4408-AC78-B62393C347A4}"/>
              </a:ext>
            </a:extLst>
          </p:cNvPr>
          <p:cNvPicPr/>
          <p:nvPr/>
        </p:nvPicPr>
        <p:blipFill>
          <a:blip r:embed="rId17"/>
          <a:stretch>
            <a:fillRect/>
          </a:stretch>
        </p:blipFill>
        <p:spPr>
          <a:xfrm>
            <a:off x="5206038" y="-44605"/>
            <a:ext cx="4611370" cy="6858000"/>
          </a:xfrm>
          <a:prstGeom prst="rect">
            <a:avLst/>
          </a:prstGeom>
        </p:spPr>
      </p:pic>
      <p:pic>
        <p:nvPicPr>
          <p:cNvPr id="50" name="Picture 49">
            <a:extLst>
              <a:ext uri="{FF2B5EF4-FFF2-40B4-BE49-F238E27FC236}">
                <a16:creationId xmlns:a16="http://schemas.microsoft.com/office/drawing/2014/main" id="{5FCD3441-97F1-4B82-9938-B6178D71D16B}"/>
              </a:ext>
            </a:extLst>
          </p:cNvPr>
          <p:cNvPicPr/>
          <p:nvPr/>
        </p:nvPicPr>
        <p:blipFill>
          <a:blip r:embed="rId18"/>
          <a:stretch>
            <a:fillRect/>
          </a:stretch>
        </p:blipFill>
        <p:spPr>
          <a:xfrm>
            <a:off x="7602220" y="-9986"/>
            <a:ext cx="4589780" cy="6858000"/>
          </a:xfrm>
          <a:prstGeom prst="rect">
            <a:avLst/>
          </a:prstGeom>
        </p:spPr>
      </p:pic>
    </p:spTree>
    <p:extLst>
      <p:ext uri="{BB962C8B-B14F-4D97-AF65-F5344CB8AC3E}">
        <p14:creationId xmlns:p14="http://schemas.microsoft.com/office/powerpoint/2010/main" val="195630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00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1000"/>
                                        <p:tgtEl>
                                          <p:spTgt spid="36"/>
                                        </p:tgtEl>
                                      </p:cBhvr>
                                    </p:animEffect>
                                  </p:childTnLst>
                                </p:cTn>
                              </p:par>
                            </p:childTnLst>
                          </p:cTn>
                        </p:par>
                        <p:par>
                          <p:cTn id="8" fill="hold">
                            <p:stCondLst>
                              <p:cond delay="3000"/>
                            </p:stCondLst>
                            <p:childTnLst>
                              <p:par>
                                <p:cTn id="9" presetID="22" presetClass="entr" presetSubtype="2"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right)">
                                      <p:cBhvr>
                                        <p:cTn id="11" dur="500"/>
                                        <p:tgtEl>
                                          <p:spTgt spid="37"/>
                                        </p:tgtEl>
                                      </p:cBhvr>
                                    </p:animEffect>
                                  </p:childTnLst>
                                </p:cTn>
                              </p:par>
                            </p:childTnLst>
                          </p:cTn>
                        </p:par>
                        <p:par>
                          <p:cTn id="12" fill="hold">
                            <p:stCondLst>
                              <p:cond delay="3500"/>
                            </p:stCondLst>
                            <p:childTnLst>
                              <p:par>
                                <p:cTn id="13" presetID="22" presetClass="entr" presetSubtype="2" fill="hold" nodeType="afterEffect">
                                  <p:stCondLst>
                                    <p:cond delay="3000"/>
                                  </p:stCondLst>
                                  <p:childTnLst>
                                    <p:set>
                                      <p:cBhvr>
                                        <p:cTn id="14" dur="1" fill="hold">
                                          <p:stCondLst>
                                            <p:cond delay="0"/>
                                          </p:stCondLst>
                                        </p:cTn>
                                        <p:tgtEl>
                                          <p:spTgt spid="38"/>
                                        </p:tgtEl>
                                        <p:attrNameLst>
                                          <p:attrName>style.visibility</p:attrName>
                                        </p:attrNameLst>
                                      </p:cBhvr>
                                      <p:to>
                                        <p:strVal val="visible"/>
                                      </p:to>
                                    </p:set>
                                    <p:animEffect transition="in" filter="wipe(right)">
                                      <p:cBhvr>
                                        <p:cTn id="15" dur="1000"/>
                                        <p:tgtEl>
                                          <p:spTgt spid="38"/>
                                        </p:tgtEl>
                                      </p:cBhvr>
                                    </p:animEffect>
                                  </p:childTnLst>
                                </p:cTn>
                              </p:par>
                            </p:childTnLst>
                          </p:cTn>
                        </p:par>
                        <p:par>
                          <p:cTn id="16" fill="hold">
                            <p:stCondLst>
                              <p:cond delay="7500"/>
                            </p:stCondLst>
                            <p:childTnLst>
                              <p:par>
                                <p:cTn id="17" presetID="22" presetClass="entr" presetSubtype="2"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right)">
                                      <p:cBhvr>
                                        <p:cTn id="19" dur="500"/>
                                        <p:tgtEl>
                                          <p:spTgt spid="39"/>
                                        </p:tgtEl>
                                      </p:cBhvr>
                                    </p:animEffect>
                                  </p:childTnLst>
                                </p:cTn>
                              </p:par>
                            </p:childTnLst>
                          </p:cTn>
                        </p:par>
                        <p:par>
                          <p:cTn id="20" fill="hold">
                            <p:stCondLst>
                              <p:cond delay="8000"/>
                            </p:stCondLst>
                            <p:childTnLst>
                              <p:par>
                                <p:cTn id="21" presetID="22" presetClass="entr" presetSubtype="2" fill="hold" nodeType="afterEffect">
                                  <p:stCondLst>
                                    <p:cond delay="3000"/>
                                  </p:stCondLst>
                                  <p:childTnLst>
                                    <p:set>
                                      <p:cBhvr>
                                        <p:cTn id="22" dur="1" fill="hold">
                                          <p:stCondLst>
                                            <p:cond delay="0"/>
                                          </p:stCondLst>
                                        </p:cTn>
                                        <p:tgtEl>
                                          <p:spTgt spid="40"/>
                                        </p:tgtEl>
                                        <p:attrNameLst>
                                          <p:attrName>style.visibility</p:attrName>
                                        </p:attrNameLst>
                                      </p:cBhvr>
                                      <p:to>
                                        <p:strVal val="visible"/>
                                      </p:to>
                                    </p:set>
                                    <p:animEffect transition="in" filter="wipe(right)">
                                      <p:cBhvr>
                                        <p:cTn id="23" dur="1000"/>
                                        <p:tgtEl>
                                          <p:spTgt spid="40"/>
                                        </p:tgtEl>
                                      </p:cBhvr>
                                    </p:animEffect>
                                  </p:childTnLst>
                                </p:cTn>
                              </p:par>
                            </p:childTnLst>
                          </p:cTn>
                        </p:par>
                        <p:par>
                          <p:cTn id="24" fill="hold">
                            <p:stCondLst>
                              <p:cond delay="12000"/>
                            </p:stCondLst>
                            <p:childTnLst>
                              <p:par>
                                <p:cTn id="25" presetID="22" presetClass="entr" presetSubtype="2"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right)">
                                      <p:cBhvr>
                                        <p:cTn id="27" dur="500"/>
                                        <p:tgtEl>
                                          <p:spTgt spid="41"/>
                                        </p:tgtEl>
                                      </p:cBhvr>
                                    </p:animEffect>
                                  </p:childTnLst>
                                </p:cTn>
                              </p:par>
                            </p:childTnLst>
                          </p:cTn>
                        </p:par>
                        <p:par>
                          <p:cTn id="28" fill="hold">
                            <p:stCondLst>
                              <p:cond delay="12500"/>
                            </p:stCondLst>
                            <p:childTnLst>
                              <p:par>
                                <p:cTn id="29" presetID="22" presetClass="entr" presetSubtype="4" fill="hold" nodeType="afterEffect">
                                  <p:stCondLst>
                                    <p:cond delay="300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1000"/>
                                        <p:tgtEl>
                                          <p:spTgt spid="42"/>
                                        </p:tgtEl>
                                      </p:cBhvr>
                                    </p:animEffect>
                                  </p:childTnLst>
                                </p:cTn>
                              </p:par>
                            </p:childTnLst>
                          </p:cTn>
                        </p:par>
                        <p:par>
                          <p:cTn id="32" fill="hold">
                            <p:stCondLst>
                              <p:cond delay="16500"/>
                            </p:stCondLst>
                            <p:childTnLst>
                              <p:par>
                                <p:cTn id="33" presetID="22" presetClass="entr" presetSubtype="4" fill="hold" nodeType="afterEffect">
                                  <p:stCondLst>
                                    <p:cond delay="3000"/>
                                  </p:stCondLst>
                                  <p:childTnLst>
                                    <p:set>
                                      <p:cBhvr>
                                        <p:cTn id="34" dur="1" fill="hold">
                                          <p:stCondLst>
                                            <p:cond delay="0"/>
                                          </p:stCondLst>
                                        </p:cTn>
                                        <p:tgtEl>
                                          <p:spTgt spid="43"/>
                                        </p:tgtEl>
                                        <p:attrNameLst>
                                          <p:attrName>style.visibility</p:attrName>
                                        </p:attrNameLst>
                                      </p:cBhvr>
                                      <p:to>
                                        <p:strVal val="visible"/>
                                      </p:to>
                                    </p:set>
                                    <p:animEffect transition="in" filter="wipe(down)">
                                      <p:cBhvr>
                                        <p:cTn id="35" dur="1000"/>
                                        <p:tgtEl>
                                          <p:spTgt spid="43"/>
                                        </p:tgtEl>
                                      </p:cBhvr>
                                    </p:animEffect>
                                  </p:childTnLst>
                                </p:cTn>
                              </p:par>
                            </p:childTnLst>
                          </p:cTn>
                        </p:par>
                        <p:par>
                          <p:cTn id="36" fill="hold">
                            <p:stCondLst>
                              <p:cond delay="20500"/>
                            </p:stCondLst>
                            <p:childTnLst>
                              <p:par>
                                <p:cTn id="37" presetID="22" presetClass="entr" presetSubtype="2" fill="hold" nodeType="afterEffect">
                                  <p:stCondLst>
                                    <p:cond delay="3000"/>
                                  </p:stCondLst>
                                  <p:childTnLst>
                                    <p:set>
                                      <p:cBhvr>
                                        <p:cTn id="38" dur="1" fill="hold">
                                          <p:stCondLst>
                                            <p:cond delay="0"/>
                                          </p:stCondLst>
                                        </p:cTn>
                                        <p:tgtEl>
                                          <p:spTgt spid="44"/>
                                        </p:tgtEl>
                                        <p:attrNameLst>
                                          <p:attrName>style.visibility</p:attrName>
                                        </p:attrNameLst>
                                      </p:cBhvr>
                                      <p:to>
                                        <p:strVal val="visible"/>
                                      </p:to>
                                    </p:set>
                                    <p:animEffect transition="in" filter="wipe(right)">
                                      <p:cBhvr>
                                        <p:cTn id="39" dur="1000"/>
                                        <p:tgtEl>
                                          <p:spTgt spid="44"/>
                                        </p:tgtEl>
                                      </p:cBhvr>
                                    </p:animEffect>
                                  </p:childTnLst>
                                </p:cTn>
                              </p:par>
                            </p:childTnLst>
                          </p:cTn>
                        </p:par>
                        <p:par>
                          <p:cTn id="40" fill="hold">
                            <p:stCondLst>
                              <p:cond delay="24500"/>
                            </p:stCondLst>
                            <p:childTnLst>
                              <p:par>
                                <p:cTn id="41" presetID="22" presetClass="entr" presetSubtype="2"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right)">
                                      <p:cBhvr>
                                        <p:cTn id="43" dur="500"/>
                                        <p:tgtEl>
                                          <p:spTgt spid="45"/>
                                        </p:tgtEl>
                                      </p:cBhvr>
                                    </p:animEffect>
                                  </p:childTnLst>
                                </p:cTn>
                              </p:par>
                            </p:childTnLst>
                          </p:cTn>
                        </p:par>
                        <p:par>
                          <p:cTn id="44" fill="hold">
                            <p:stCondLst>
                              <p:cond delay="25000"/>
                            </p:stCondLst>
                            <p:childTnLst>
                              <p:par>
                                <p:cTn id="45" presetID="22" presetClass="entr" presetSubtype="2" fill="hold" nodeType="after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wipe(right)">
                                      <p:cBhvr>
                                        <p:cTn id="47" dur="1000"/>
                                        <p:tgtEl>
                                          <p:spTgt spid="46"/>
                                        </p:tgtEl>
                                      </p:cBhvr>
                                    </p:animEffect>
                                  </p:childTnLst>
                                </p:cTn>
                              </p:par>
                            </p:childTnLst>
                          </p:cTn>
                        </p:par>
                        <p:par>
                          <p:cTn id="48" fill="hold">
                            <p:stCondLst>
                              <p:cond delay="29000"/>
                            </p:stCondLst>
                            <p:childTnLst>
                              <p:par>
                                <p:cTn id="49" presetID="22" presetClass="entr" presetSubtype="2" fill="hold"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right)">
                                      <p:cBhvr>
                                        <p:cTn id="51" dur="500"/>
                                        <p:tgtEl>
                                          <p:spTgt spid="47"/>
                                        </p:tgtEl>
                                      </p:cBhvr>
                                    </p:animEffect>
                                  </p:childTnLst>
                                </p:cTn>
                              </p:par>
                            </p:childTnLst>
                          </p:cTn>
                        </p:par>
                        <p:par>
                          <p:cTn id="52" fill="hold">
                            <p:stCondLst>
                              <p:cond delay="29500"/>
                            </p:stCondLst>
                            <p:childTnLst>
                              <p:par>
                                <p:cTn id="53" presetID="22" presetClass="entr" presetSubtype="2" fill="hold" nodeType="afterEffect">
                                  <p:stCondLst>
                                    <p:cond delay="3000"/>
                                  </p:stCondLst>
                                  <p:childTnLst>
                                    <p:set>
                                      <p:cBhvr>
                                        <p:cTn id="54" dur="1" fill="hold">
                                          <p:stCondLst>
                                            <p:cond delay="0"/>
                                          </p:stCondLst>
                                        </p:cTn>
                                        <p:tgtEl>
                                          <p:spTgt spid="48"/>
                                        </p:tgtEl>
                                        <p:attrNameLst>
                                          <p:attrName>style.visibility</p:attrName>
                                        </p:attrNameLst>
                                      </p:cBhvr>
                                      <p:to>
                                        <p:strVal val="visible"/>
                                      </p:to>
                                    </p:set>
                                    <p:animEffect transition="in" filter="wipe(right)">
                                      <p:cBhvr>
                                        <p:cTn id="55" dur="1000"/>
                                        <p:tgtEl>
                                          <p:spTgt spid="48"/>
                                        </p:tgtEl>
                                      </p:cBhvr>
                                    </p:animEffect>
                                  </p:childTnLst>
                                </p:cTn>
                              </p:par>
                            </p:childTnLst>
                          </p:cTn>
                        </p:par>
                        <p:par>
                          <p:cTn id="56" fill="hold">
                            <p:stCondLst>
                              <p:cond delay="33500"/>
                            </p:stCondLst>
                            <p:childTnLst>
                              <p:par>
                                <p:cTn id="57" presetID="22" presetClass="entr" presetSubtype="2"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right)">
                                      <p:cBhvr>
                                        <p:cTn id="59" dur="500"/>
                                        <p:tgtEl>
                                          <p:spTgt spid="49"/>
                                        </p:tgtEl>
                                      </p:cBhvr>
                                    </p:animEffect>
                                  </p:childTnLst>
                                </p:cTn>
                              </p:par>
                            </p:childTnLst>
                          </p:cTn>
                        </p:par>
                        <p:par>
                          <p:cTn id="60" fill="hold">
                            <p:stCondLst>
                              <p:cond delay="34000"/>
                            </p:stCondLst>
                            <p:childTnLst>
                              <p:par>
                                <p:cTn id="61" presetID="22" presetClass="entr" presetSubtype="2" fill="hold" nodeType="afterEffect">
                                  <p:stCondLst>
                                    <p:cond delay="3000"/>
                                  </p:stCondLst>
                                  <p:childTnLst>
                                    <p:set>
                                      <p:cBhvr>
                                        <p:cTn id="62" dur="1" fill="hold">
                                          <p:stCondLst>
                                            <p:cond delay="0"/>
                                          </p:stCondLst>
                                        </p:cTn>
                                        <p:tgtEl>
                                          <p:spTgt spid="50"/>
                                        </p:tgtEl>
                                        <p:attrNameLst>
                                          <p:attrName>style.visibility</p:attrName>
                                        </p:attrNameLst>
                                      </p:cBhvr>
                                      <p:to>
                                        <p:strVal val="visible"/>
                                      </p:to>
                                    </p:set>
                                    <p:animEffect transition="in" filter="wipe(right)">
                                      <p:cBhvr>
                                        <p:cTn id="63"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ather vane Photos - Free Images &amp; Free stock photos - PxHere">
            <a:extLst>
              <a:ext uri="{FF2B5EF4-FFF2-40B4-BE49-F238E27FC236}">
                <a16:creationId xmlns:a16="http://schemas.microsoft.com/office/drawing/2014/main" id="{226B92D0-884C-4C52-A8F1-A319DAF5E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59" y="-18536"/>
            <a:ext cx="10404390" cy="68765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67B095-4354-4BBC-B380-2ED631D6E8AF}"/>
              </a:ext>
            </a:extLst>
          </p:cNvPr>
          <p:cNvSpPr>
            <a:spLocks noGrp="1"/>
          </p:cNvSpPr>
          <p:nvPr>
            <p:ph type="ctrTitle"/>
          </p:nvPr>
        </p:nvSpPr>
        <p:spPr>
          <a:xfrm>
            <a:off x="840260" y="481305"/>
            <a:ext cx="10404389" cy="1463241"/>
          </a:xfrm>
          <a:solidFill>
            <a:srgbClr val="FBF9EB"/>
          </a:solidFill>
        </p:spPr>
        <p:txBody>
          <a:bodyPr/>
          <a:lstStyle/>
          <a:p>
            <a:r>
              <a:rPr lang="en-GB" sz="4800" dirty="0">
                <a:solidFill>
                  <a:srgbClr val="002060"/>
                </a:solidFill>
              </a:rPr>
              <a:t>Thank you</a:t>
            </a:r>
            <a:endParaRPr lang="en-GB" sz="4800" dirty="0"/>
          </a:p>
        </p:txBody>
      </p:sp>
      <p:sp>
        <p:nvSpPr>
          <p:cNvPr id="3" name="Subtitle 2">
            <a:extLst>
              <a:ext uri="{FF2B5EF4-FFF2-40B4-BE49-F238E27FC236}">
                <a16:creationId xmlns:a16="http://schemas.microsoft.com/office/drawing/2014/main" id="{95631471-0B7C-4ACC-89A4-CF47F16E37D4}"/>
              </a:ext>
            </a:extLst>
          </p:cNvPr>
          <p:cNvSpPr>
            <a:spLocks noGrp="1"/>
          </p:cNvSpPr>
          <p:nvPr>
            <p:ph type="subTitle" idx="1"/>
          </p:nvPr>
        </p:nvSpPr>
        <p:spPr>
          <a:xfrm>
            <a:off x="2224585" y="3916908"/>
            <a:ext cx="9020065" cy="2576490"/>
          </a:xfrm>
          <a:solidFill>
            <a:schemeClr val="bg1"/>
          </a:solidFill>
        </p:spPr>
        <p:txBody>
          <a:bodyPr>
            <a:normAutofit fontScale="92500" lnSpcReduction="10000"/>
          </a:bodyPr>
          <a:lstStyle/>
          <a:p>
            <a:r>
              <a:rPr lang="en-GB" sz="3900" dirty="0">
                <a:solidFill>
                  <a:srgbClr val="002060"/>
                </a:solidFill>
              </a:rPr>
              <a:t>Website: https://matthewstephens.org.uk</a:t>
            </a:r>
          </a:p>
          <a:p>
            <a:r>
              <a:rPr lang="en-GB" sz="4500" dirty="0">
                <a:solidFill>
                  <a:srgbClr val="002060"/>
                </a:solidFill>
              </a:rPr>
              <a:t>    </a:t>
            </a:r>
            <a:r>
              <a:rPr lang="en-GB" sz="3900" dirty="0">
                <a:solidFill>
                  <a:srgbClr val="002060"/>
                </a:solidFill>
              </a:rPr>
              <a:t>@C19thnewshound</a:t>
            </a:r>
          </a:p>
          <a:p>
            <a:r>
              <a:rPr lang="en-GB" sz="3900" dirty="0">
                <a:solidFill>
                  <a:srgbClr val="002060"/>
                </a:solidFill>
              </a:rPr>
              <a:t>     @c19thnewshound.bsky.social</a:t>
            </a:r>
          </a:p>
          <a:p>
            <a:r>
              <a:rPr lang="en-GB" sz="3900" dirty="0">
                <a:solidFill>
                  <a:srgbClr val="002060"/>
                </a:solidFill>
              </a:rPr>
              <a:t>     Matthew Stephens</a:t>
            </a:r>
          </a:p>
          <a:p>
            <a:endParaRPr lang="en-GB" sz="4500" dirty="0">
              <a:solidFill>
                <a:srgbClr val="002060"/>
              </a:solidFill>
            </a:endParaRPr>
          </a:p>
          <a:p>
            <a:endParaRPr lang="en-GB" sz="4500" dirty="0">
              <a:solidFill>
                <a:srgbClr val="002060"/>
              </a:solidFill>
            </a:endParaRPr>
          </a:p>
          <a:p>
            <a:endParaRPr lang="en-GB" sz="4500" dirty="0">
              <a:solidFill>
                <a:srgbClr val="002060"/>
              </a:solidFill>
            </a:endParaRPr>
          </a:p>
          <a:p>
            <a:endParaRPr lang="en-GB" dirty="0"/>
          </a:p>
        </p:txBody>
      </p:sp>
      <p:pic>
        <p:nvPicPr>
          <p:cNvPr id="6" name="Picture 5" descr="X logo">
            <a:extLst>
              <a:ext uri="{FF2B5EF4-FFF2-40B4-BE49-F238E27FC236}">
                <a16:creationId xmlns:a16="http://schemas.microsoft.com/office/drawing/2014/main" id="{E538367B-6FA9-4799-96EC-DBAF9A6473B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405073" y="4573870"/>
            <a:ext cx="342617" cy="446371"/>
          </a:xfrm>
          <a:prstGeom prst="rect">
            <a:avLst/>
          </a:prstGeom>
          <a:solidFill>
            <a:schemeClr val="bg1"/>
          </a:solidFill>
          <a:ln>
            <a:noFill/>
          </a:ln>
        </p:spPr>
      </p:pic>
      <p:pic>
        <p:nvPicPr>
          <p:cNvPr id="7" name="Picture 6" descr="C:\Users\Matt\AppData\Local\Microsoft\Windows\INetCache\Content.MSO\364698C.tmp">
            <a:extLst>
              <a:ext uri="{FF2B5EF4-FFF2-40B4-BE49-F238E27FC236}">
                <a16:creationId xmlns:a16="http://schemas.microsoft.com/office/drawing/2014/main" id="{A77DB22E-10AB-4669-8489-8A9798FC1F7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336023" y="5204130"/>
            <a:ext cx="480716" cy="446370"/>
          </a:xfrm>
          <a:prstGeom prst="rect">
            <a:avLst/>
          </a:prstGeom>
          <a:solidFill>
            <a:schemeClr val="bg1"/>
          </a:solidFill>
          <a:ln>
            <a:noFill/>
          </a:ln>
        </p:spPr>
      </p:pic>
      <p:pic>
        <p:nvPicPr>
          <p:cNvPr id="8" name="Picture 7" descr="C:\Users\Matt\AppData\Local\Microsoft\Windows\INetCache\Content.MSO\FDF1637A.tmp">
            <a:extLst>
              <a:ext uri="{FF2B5EF4-FFF2-40B4-BE49-F238E27FC236}">
                <a16:creationId xmlns:a16="http://schemas.microsoft.com/office/drawing/2014/main" id="{3E8704BE-9661-43A8-A81B-7503D3F39F9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260148" y="5721736"/>
            <a:ext cx="539087" cy="532262"/>
          </a:xfrm>
          <a:prstGeom prst="rect">
            <a:avLst/>
          </a:prstGeom>
          <a:noFill/>
          <a:ln>
            <a:noFill/>
          </a:ln>
        </p:spPr>
      </p:pic>
    </p:spTree>
    <p:extLst>
      <p:ext uri="{BB962C8B-B14F-4D97-AF65-F5344CB8AC3E}">
        <p14:creationId xmlns:p14="http://schemas.microsoft.com/office/powerpoint/2010/main" val="203699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31338-AEC8-44FE-8B65-5FE6FC0AE699}"/>
              </a:ext>
            </a:extLst>
          </p:cNvPr>
          <p:cNvPicPr/>
          <p:nvPr/>
        </p:nvPicPr>
        <p:blipFill>
          <a:blip r:embed="rId3">
            <a:duotone>
              <a:schemeClr val="bg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838200" y="484632"/>
            <a:ext cx="10515600" cy="6172200"/>
          </a:xfrm>
          <a:prstGeom prst="rect">
            <a:avLst/>
          </a:prstGeom>
          <a:noFill/>
          <a:ln>
            <a:noFill/>
          </a:ln>
        </p:spPr>
      </p:pic>
      <p:sp>
        <p:nvSpPr>
          <p:cNvPr id="2" name="Title 1">
            <a:extLst>
              <a:ext uri="{FF2B5EF4-FFF2-40B4-BE49-F238E27FC236}">
                <a16:creationId xmlns:a16="http://schemas.microsoft.com/office/drawing/2014/main" id="{831DA4C4-900B-457B-BC1F-2252B7C860B7}"/>
              </a:ext>
            </a:extLst>
          </p:cNvPr>
          <p:cNvSpPr>
            <a:spLocks noGrp="1"/>
          </p:cNvSpPr>
          <p:nvPr>
            <p:ph type="title"/>
          </p:nvPr>
        </p:nvSpPr>
        <p:spPr>
          <a:xfrm>
            <a:off x="1069848" y="484632"/>
            <a:ext cx="10058400" cy="1068123"/>
          </a:xfrm>
          <a:solidFill>
            <a:schemeClr val="accent2"/>
          </a:solidFill>
        </p:spPr>
        <p:txBody>
          <a:bodyPr>
            <a:noAutofit/>
          </a:bodyPr>
          <a:lstStyle/>
          <a:p>
            <a:r>
              <a:rPr lang="en-GB" sz="3200" dirty="0">
                <a:solidFill>
                  <a:schemeClr val="bg1"/>
                </a:solidFill>
              </a:rPr>
              <a:t>Teething troubles</a:t>
            </a:r>
          </a:p>
        </p:txBody>
      </p:sp>
      <p:sp>
        <p:nvSpPr>
          <p:cNvPr id="3" name="Content Placeholder 2">
            <a:extLst>
              <a:ext uri="{FF2B5EF4-FFF2-40B4-BE49-F238E27FC236}">
                <a16:creationId xmlns:a16="http://schemas.microsoft.com/office/drawing/2014/main" id="{755B5B44-DE43-4C5F-8108-C595120C0B33}"/>
              </a:ext>
            </a:extLst>
          </p:cNvPr>
          <p:cNvSpPr>
            <a:spLocks noGrp="1"/>
          </p:cNvSpPr>
          <p:nvPr>
            <p:ph idx="1"/>
          </p:nvPr>
        </p:nvSpPr>
        <p:spPr>
          <a:xfrm>
            <a:off x="1069848" y="1949570"/>
            <a:ext cx="10058400" cy="4423798"/>
          </a:xfrm>
        </p:spPr>
        <p:txBody>
          <a:bodyPr>
            <a:normAutofit fontScale="92500"/>
          </a:bodyPr>
          <a:lstStyle/>
          <a:p>
            <a:r>
              <a:rPr lang="en-GB" sz="2800" dirty="0">
                <a:solidFill>
                  <a:srgbClr val="002060"/>
                </a:solidFill>
              </a:rPr>
              <a:t>‘The late 1850s and the first half of the 1860s were a volatile time for local newspapers, as many new entrants joined – and left – the market and experimented with new formats and publishing models. </a:t>
            </a:r>
            <a:r>
              <a:rPr lang="en-GB" sz="2800" b="1" dirty="0">
                <a:solidFill>
                  <a:srgbClr val="002060"/>
                </a:solidFill>
              </a:rPr>
              <a:t>Throughout the nineteenth century, but particularly at this time, the most common business model for a newspaper was to launch with too little capital, lose a great deal of money and then fold in a matter of weeks</a:t>
            </a:r>
            <a:r>
              <a:rPr lang="en-GB" sz="2800" dirty="0">
                <a:solidFill>
                  <a:srgbClr val="002060"/>
                </a:solidFill>
              </a:rPr>
              <a:t>.’ </a:t>
            </a:r>
          </a:p>
          <a:p>
            <a:pPr marL="0" indent="0">
              <a:buNone/>
            </a:pPr>
            <a:endParaRPr lang="en-GB" dirty="0"/>
          </a:p>
          <a:p>
            <a:r>
              <a:rPr lang="en-GB" dirty="0">
                <a:solidFill>
                  <a:srgbClr val="002060"/>
                </a:solidFill>
              </a:rPr>
              <a:t>Andrew Hobbs, </a:t>
            </a:r>
            <a:r>
              <a:rPr lang="en-GB" i="1" dirty="0">
                <a:solidFill>
                  <a:srgbClr val="002060"/>
                </a:solidFill>
              </a:rPr>
              <a:t>A Fleet Street in Every Town: The Provincial Press in England, 1855-1900, drawing on</a:t>
            </a:r>
          </a:p>
          <a:p>
            <a:r>
              <a:rPr lang="en-GB" dirty="0">
                <a:solidFill>
                  <a:srgbClr val="002060"/>
                </a:solidFill>
              </a:rPr>
              <a:t>Martin Hewitt, </a:t>
            </a:r>
            <a:r>
              <a:rPr lang="en-GB" i="1" dirty="0">
                <a:solidFill>
                  <a:srgbClr val="002060"/>
                </a:solidFill>
              </a:rPr>
              <a:t>The Dawn of the Cheap Press in Victorian Britain: The End of the ‘Taxes on Knowledge’, 1849-1869</a:t>
            </a:r>
            <a:r>
              <a:rPr lang="en-GB" dirty="0">
                <a:solidFill>
                  <a:srgbClr val="002060"/>
                </a:solidFill>
              </a:rPr>
              <a:t> </a:t>
            </a:r>
          </a:p>
        </p:txBody>
      </p:sp>
    </p:spTree>
    <p:extLst>
      <p:ext uri="{BB962C8B-B14F-4D97-AF65-F5344CB8AC3E}">
        <p14:creationId xmlns:p14="http://schemas.microsoft.com/office/powerpoint/2010/main" val="2744665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31338-AEC8-44FE-8B65-5FE6FC0AE699}"/>
              </a:ext>
            </a:extLst>
          </p:cNvPr>
          <p:cNvPicPr/>
          <p:nvPr/>
        </p:nvPicPr>
        <p:blipFill>
          <a:blip r:embed="rId3">
            <a:duotone>
              <a:schemeClr val="bg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838200" y="484632"/>
            <a:ext cx="10515600" cy="6172200"/>
          </a:xfrm>
          <a:prstGeom prst="rect">
            <a:avLst/>
          </a:prstGeom>
          <a:noFill/>
          <a:ln>
            <a:noFill/>
          </a:ln>
        </p:spPr>
      </p:pic>
      <p:sp>
        <p:nvSpPr>
          <p:cNvPr id="2" name="Title 1">
            <a:extLst>
              <a:ext uri="{FF2B5EF4-FFF2-40B4-BE49-F238E27FC236}">
                <a16:creationId xmlns:a16="http://schemas.microsoft.com/office/drawing/2014/main" id="{831DA4C4-900B-457B-BC1F-2252B7C860B7}"/>
              </a:ext>
            </a:extLst>
          </p:cNvPr>
          <p:cNvSpPr>
            <a:spLocks noGrp="1"/>
          </p:cNvSpPr>
          <p:nvPr>
            <p:ph type="title"/>
          </p:nvPr>
        </p:nvSpPr>
        <p:spPr>
          <a:xfrm>
            <a:off x="1069848" y="484632"/>
            <a:ext cx="10058400" cy="1068123"/>
          </a:xfrm>
          <a:solidFill>
            <a:schemeClr val="accent2"/>
          </a:solidFill>
        </p:spPr>
        <p:txBody>
          <a:bodyPr>
            <a:noAutofit/>
          </a:bodyPr>
          <a:lstStyle/>
          <a:p>
            <a:r>
              <a:rPr lang="en-GB" sz="3200" dirty="0">
                <a:solidFill>
                  <a:schemeClr val="bg1"/>
                </a:solidFill>
              </a:rPr>
              <a:t>Brevity = failure?</a:t>
            </a:r>
          </a:p>
        </p:txBody>
      </p:sp>
      <p:sp>
        <p:nvSpPr>
          <p:cNvPr id="3" name="Content Placeholder 2">
            <a:extLst>
              <a:ext uri="{FF2B5EF4-FFF2-40B4-BE49-F238E27FC236}">
                <a16:creationId xmlns:a16="http://schemas.microsoft.com/office/drawing/2014/main" id="{755B5B44-DE43-4C5F-8108-C595120C0B33}"/>
              </a:ext>
            </a:extLst>
          </p:cNvPr>
          <p:cNvSpPr>
            <a:spLocks noGrp="1"/>
          </p:cNvSpPr>
          <p:nvPr>
            <p:ph idx="1"/>
          </p:nvPr>
        </p:nvSpPr>
        <p:spPr>
          <a:xfrm>
            <a:off x="1069848" y="1782501"/>
            <a:ext cx="10058400" cy="4590867"/>
          </a:xfrm>
        </p:spPr>
        <p:txBody>
          <a:bodyPr>
            <a:normAutofit/>
          </a:bodyPr>
          <a:lstStyle/>
          <a:p>
            <a:r>
              <a:rPr lang="en-GB" sz="2400" dirty="0">
                <a:solidFill>
                  <a:srgbClr val="002060"/>
                </a:solidFill>
              </a:rPr>
              <a:t>Definition </a:t>
            </a:r>
            <a:r>
              <a:rPr lang="en-GB" sz="2400" b="1" dirty="0">
                <a:solidFill>
                  <a:srgbClr val="002060"/>
                </a:solidFill>
              </a:rPr>
              <a:t>does</a:t>
            </a:r>
            <a:r>
              <a:rPr lang="en-GB" sz="2400" dirty="0">
                <a:solidFill>
                  <a:srgbClr val="002060"/>
                </a:solidFill>
              </a:rPr>
              <a:t> hold in many instances.</a:t>
            </a:r>
          </a:p>
          <a:p>
            <a:r>
              <a:rPr lang="en-GB" sz="2400" dirty="0">
                <a:solidFill>
                  <a:srgbClr val="002060"/>
                </a:solidFill>
              </a:rPr>
              <a:t>Individual or collective failure?</a:t>
            </a:r>
          </a:p>
          <a:p>
            <a:r>
              <a:rPr lang="en-GB" sz="2400" dirty="0">
                <a:solidFill>
                  <a:srgbClr val="002060"/>
                </a:solidFill>
              </a:rPr>
              <a:t>Exceptions challenge the automatic presumption</a:t>
            </a:r>
          </a:p>
          <a:p>
            <a:pPr marL="0" indent="0" algn="ctr">
              <a:buNone/>
            </a:pPr>
            <a:r>
              <a:rPr lang="en-GB" sz="2400" b="1" dirty="0">
                <a:solidFill>
                  <a:srgbClr val="002060"/>
                </a:solidFill>
              </a:rPr>
              <a:t>QUESTIONS</a:t>
            </a:r>
          </a:p>
          <a:p>
            <a:r>
              <a:rPr lang="en-GB" sz="2400" dirty="0">
                <a:solidFill>
                  <a:srgbClr val="002060"/>
                </a:solidFill>
              </a:rPr>
              <a:t>What was unusual about the circumstances around the birth of the </a:t>
            </a:r>
            <a:r>
              <a:rPr lang="en-GB" sz="2400" i="1" dirty="0">
                <a:solidFill>
                  <a:srgbClr val="002060"/>
                </a:solidFill>
              </a:rPr>
              <a:t>Illustrated News of the World?</a:t>
            </a:r>
          </a:p>
          <a:p>
            <a:r>
              <a:rPr lang="en-GB" sz="2400" dirty="0">
                <a:solidFill>
                  <a:srgbClr val="002060"/>
                </a:solidFill>
              </a:rPr>
              <a:t>What part did events in the USA play in its entrance and eventual fate?</a:t>
            </a:r>
          </a:p>
          <a:p>
            <a:r>
              <a:rPr lang="en-GB" sz="2400" dirty="0">
                <a:solidFill>
                  <a:srgbClr val="002060"/>
                </a:solidFill>
              </a:rPr>
              <a:t>How does this analysis help to problematize the assumption of failure?</a:t>
            </a:r>
          </a:p>
          <a:p>
            <a:endParaRPr lang="en-GB" dirty="0">
              <a:solidFill>
                <a:srgbClr val="002060"/>
              </a:solidFill>
            </a:endParaRPr>
          </a:p>
        </p:txBody>
      </p:sp>
    </p:spTree>
    <p:extLst>
      <p:ext uri="{BB962C8B-B14F-4D97-AF65-F5344CB8AC3E}">
        <p14:creationId xmlns:p14="http://schemas.microsoft.com/office/powerpoint/2010/main" val="158471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31338-AEC8-44FE-8B65-5FE6FC0AE699}"/>
              </a:ext>
            </a:extLst>
          </p:cNvPr>
          <p:cNvPicPr/>
          <p:nvPr/>
        </p:nvPicPr>
        <p:blipFill>
          <a:blip r:embed="rId3">
            <a:duotone>
              <a:schemeClr val="bg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838200" y="484632"/>
            <a:ext cx="10515600" cy="6172200"/>
          </a:xfrm>
          <a:prstGeom prst="rect">
            <a:avLst/>
          </a:prstGeom>
          <a:noFill/>
          <a:ln>
            <a:noFill/>
          </a:ln>
        </p:spPr>
      </p:pic>
      <p:sp>
        <p:nvSpPr>
          <p:cNvPr id="2" name="Title 1">
            <a:extLst>
              <a:ext uri="{FF2B5EF4-FFF2-40B4-BE49-F238E27FC236}">
                <a16:creationId xmlns:a16="http://schemas.microsoft.com/office/drawing/2014/main" id="{831DA4C4-900B-457B-BC1F-2252B7C860B7}"/>
              </a:ext>
            </a:extLst>
          </p:cNvPr>
          <p:cNvSpPr>
            <a:spLocks noGrp="1"/>
          </p:cNvSpPr>
          <p:nvPr>
            <p:ph type="title"/>
          </p:nvPr>
        </p:nvSpPr>
        <p:spPr>
          <a:xfrm>
            <a:off x="1069848" y="484632"/>
            <a:ext cx="10058400" cy="1068123"/>
          </a:xfrm>
          <a:solidFill>
            <a:schemeClr val="accent2"/>
          </a:solidFill>
        </p:spPr>
        <p:txBody>
          <a:bodyPr>
            <a:noAutofit/>
          </a:bodyPr>
          <a:lstStyle/>
          <a:p>
            <a:r>
              <a:rPr lang="en-GB" sz="3200" dirty="0">
                <a:solidFill>
                  <a:schemeClr val="bg1"/>
                </a:solidFill>
              </a:rPr>
              <a:t>A tale of two egos</a:t>
            </a:r>
          </a:p>
        </p:txBody>
      </p:sp>
      <p:pic>
        <p:nvPicPr>
          <p:cNvPr id="6" name="Content Placeholder 5">
            <a:extLst>
              <a:ext uri="{FF2B5EF4-FFF2-40B4-BE49-F238E27FC236}">
                <a16:creationId xmlns:a16="http://schemas.microsoft.com/office/drawing/2014/main" id="{DC529CD7-6CC1-4FCE-AC76-54A9653950E6}"/>
              </a:ext>
            </a:extLst>
          </p:cNvPr>
          <p:cNvPicPr>
            <a:picLocks noGrp="1" noChangeAspect="1"/>
          </p:cNvPicPr>
          <p:nvPr>
            <p:ph idx="1"/>
          </p:nvPr>
        </p:nvPicPr>
        <p:blipFill>
          <a:blip r:embed="rId4"/>
          <a:stretch>
            <a:fillRect/>
          </a:stretch>
        </p:blipFill>
        <p:spPr>
          <a:xfrm>
            <a:off x="1069848" y="1653692"/>
            <a:ext cx="3304647" cy="4424363"/>
          </a:xfrm>
        </p:spPr>
      </p:pic>
      <p:pic>
        <p:nvPicPr>
          <p:cNvPr id="7" name="Picture 6">
            <a:extLst>
              <a:ext uri="{FF2B5EF4-FFF2-40B4-BE49-F238E27FC236}">
                <a16:creationId xmlns:a16="http://schemas.microsoft.com/office/drawing/2014/main" id="{7E8EF49D-8F22-4BC2-9038-1F5812E2731C}"/>
              </a:ext>
            </a:extLst>
          </p:cNvPr>
          <p:cNvPicPr/>
          <p:nvPr/>
        </p:nvPicPr>
        <p:blipFill>
          <a:blip r:embed="rId5"/>
          <a:stretch>
            <a:fillRect/>
          </a:stretch>
        </p:blipFill>
        <p:spPr>
          <a:xfrm>
            <a:off x="4606143" y="1653692"/>
            <a:ext cx="2794635" cy="4331970"/>
          </a:xfrm>
          <a:prstGeom prst="rect">
            <a:avLst/>
          </a:prstGeom>
          <a:ln>
            <a:solidFill>
              <a:schemeClr val="tx1"/>
            </a:solidFill>
          </a:ln>
        </p:spPr>
      </p:pic>
      <p:pic>
        <p:nvPicPr>
          <p:cNvPr id="8" name="Picture 7">
            <a:extLst>
              <a:ext uri="{FF2B5EF4-FFF2-40B4-BE49-F238E27FC236}">
                <a16:creationId xmlns:a16="http://schemas.microsoft.com/office/drawing/2014/main" id="{606C6E28-DDD5-4F84-9AFC-618C665B522D}"/>
              </a:ext>
            </a:extLst>
          </p:cNvPr>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632426" y="1653692"/>
            <a:ext cx="3291879" cy="4331970"/>
          </a:xfrm>
          <a:prstGeom prst="rect">
            <a:avLst/>
          </a:prstGeom>
          <a:noFill/>
          <a:ln>
            <a:solidFill>
              <a:schemeClr val="tx1"/>
            </a:solidFill>
          </a:ln>
        </p:spPr>
      </p:pic>
      <p:sp>
        <p:nvSpPr>
          <p:cNvPr id="3" name="TextBox 2">
            <a:extLst>
              <a:ext uri="{FF2B5EF4-FFF2-40B4-BE49-F238E27FC236}">
                <a16:creationId xmlns:a16="http://schemas.microsoft.com/office/drawing/2014/main" id="{8F3B7794-8156-47EA-802C-2410281D02A5}"/>
              </a:ext>
            </a:extLst>
          </p:cNvPr>
          <p:cNvSpPr txBox="1"/>
          <p:nvPr/>
        </p:nvSpPr>
        <p:spPr>
          <a:xfrm>
            <a:off x="1276709" y="6178992"/>
            <a:ext cx="3329434" cy="369332"/>
          </a:xfrm>
          <a:prstGeom prst="rect">
            <a:avLst/>
          </a:prstGeom>
          <a:noFill/>
        </p:spPr>
        <p:txBody>
          <a:bodyPr wrap="square" rtlCol="0">
            <a:spAutoFit/>
          </a:bodyPr>
          <a:lstStyle/>
          <a:p>
            <a:r>
              <a:rPr lang="en-GB" dirty="0"/>
              <a:t>Herbert Ingram 1811-1860</a:t>
            </a:r>
          </a:p>
        </p:txBody>
      </p:sp>
      <p:sp>
        <p:nvSpPr>
          <p:cNvPr id="9" name="TextBox 8">
            <a:extLst>
              <a:ext uri="{FF2B5EF4-FFF2-40B4-BE49-F238E27FC236}">
                <a16:creationId xmlns:a16="http://schemas.microsoft.com/office/drawing/2014/main" id="{0547C09B-50DB-4F01-8C7D-57FD14C34545}"/>
              </a:ext>
            </a:extLst>
          </p:cNvPr>
          <p:cNvSpPr txBox="1"/>
          <p:nvPr/>
        </p:nvSpPr>
        <p:spPr>
          <a:xfrm>
            <a:off x="7632426" y="6104917"/>
            <a:ext cx="3329434" cy="369332"/>
          </a:xfrm>
          <a:prstGeom prst="rect">
            <a:avLst/>
          </a:prstGeom>
          <a:noFill/>
        </p:spPr>
        <p:txBody>
          <a:bodyPr wrap="square" rtlCol="0">
            <a:spAutoFit/>
          </a:bodyPr>
          <a:lstStyle/>
          <a:p>
            <a:r>
              <a:rPr lang="en-GB" dirty="0"/>
              <a:t>John </a:t>
            </a:r>
            <a:r>
              <a:rPr lang="en-GB" dirty="0" err="1"/>
              <a:t>Tallis</a:t>
            </a:r>
            <a:r>
              <a:rPr lang="en-GB" dirty="0"/>
              <a:t> II 1817-1876</a:t>
            </a:r>
          </a:p>
        </p:txBody>
      </p:sp>
      <p:pic>
        <p:nvPicPr>
          <p:cNvPr id="10" name="Picture 9" descr="C:\Users\Matt\AppData\Local\Packages\Microsoft.Windows.Photos_8wekyb3d8bbwe\TempState\ShareServiceTempFolder\Advertisement_for_patent_medicine__Parr's_Life_Pills__in_New-York_daily_tribune_16_Aug._1842.jpeg">
            <a:extLst>
              <a:ext uri="{FF2B5EF4-FFF2-40B4-BE49-F238E27FC236}">
                <a16:creationId xmlns:a16="http://schemas.microsoft.com/office/drawing/2014/main" id="{5E28B813-CA93-48E8-90DA-F5BD173D52C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966614" y="1672010"/>
            <a:ext cx="3850893" cy="2128582"/>
          </a:xfrm>
          <a:prstGeom prst="rect">
            <a:avLst/>
          </a:prstGeom>
          <a:noFill/>
          <a:ln>
            <a:solidFill>
              <a:schemeClr val="tx1"/>
            </a:solidFill>
          </a:ln>
        </p:spPr>
      </p:pic>
      <p:pic>
        <p:nvPicPr>
          <p:cNvPr id="11" name="Picture 10" descr="https://londontopsoc.org/wp-content/uploads/2017/09/pub_160_1.jpg">
            <a:extLst>
              <a:ext uri="{FF2B5EF4-FFF2-40B4-BE49-F238E27FC236}">
                <a16:creationId xmlns:a16="http://schemas.microsoft.com/office/drawing/2014/main" id="{9A94FA31-9236-4CFE-8C3E-437523D57EA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217452" y="3818910"/>
            <a:ext cx="3368407" cy="2470673"/>
          </a:xfrm>
          <a:prstGeom prst="rect">
            <a:avLst/>
          </a:prstGeom>
          <a:noFill/>
          <a:ln>
            <a:solidFill>
              <a:schemeClr val="tx1"/>
            </a:solidFill>
          </a:ln>
          <a:extLst/>
        </p:spPr>
      </p:pic>
    </p:spTree>
    <p:extLst>
      <p:ext uri="{BB962C8B-B14F-4D97-AF65-F5344CB8AC3E}">
        <p14:creationId xmlns:p14="http://schemas.microsoft.com/office/powerpoint/2010/main" val="301657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31338-AEC8-44FE-8B65-5FE6FC0AE699}"/>
              </a:ext>
            </a:extLst>
          </p:cNvPr>
          <p:cNvPicPr/>
          <p:nvPr/>
        </p:nvPicPr>
        <p:blipFill>
          <a:blip r:embed="rId3">
            <a:duotone>
              <a:schemeClr val="bg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838200" y="484632"/>
            <a:ext cx="10515600" cy="6373368"/>
          </a:xfrm>
          <a:prstGeom prst="rect">
            <a:avLst/>
          </a:prstGeom>
          <a:noFill/>
          <a:ln>
            <a:noFill/>
          </a:ln>
        </p:spPr>
      </p:pic>
      <p:sp>
        <p:nvSpPr>
          <p:cNvPr id="2" name="Title 1">
            <a:extLst>
              <a:ext uri="{FF2B5EF4-FFF2-40B4-BE49-F238E27FC236}">
                <a16:creationId xmlns:a16="http://schemas.microsoft.com/office/drawing/2014/main" id="{831DA4C4-900B-457B-BC1F-2252B7C860B7}"/>
              </a:ext>
            </a:extLst>
          </p:cNvPr>
          <p:cNvSpPr>
            <a:spLocks noGrp="1"/>
          </p:cNvSpPr>
          <p:nvPr>
            <p:ph type="title"/>
          </p:nvPr>
        </p:nvSpPr>
        <p:spPr>
          <a:xfrm>
            <a:off x="1069848" y="484632"/>
            <a:ext cx="10058400" cy="1068123"/>
          </a:xfrm>
          <a:solidFill>
            <a:schemeClr val="accent2"/>
          </a:solidFill>
        </p:spPr>
        <p:txBody>
          <a:bodyPr>
            <a:noAutofit/>
          </a:bodyPr>
          <a:lstStyle/>
          <a:p>
            <a:r>
              <a:rPr lang="en-GB" sz="3200" dirty="0">
                <a:solidFill>
                  <a:schemeClr val="bg1"/>
                </a:solidFill>
              </a:rPr>
              <a:t>TO BUY, OR NOT TO BUY</a:t>
            </a:r>
          </a:p>
        </p:txBody>
      </p:sp>
      <p:sp>
        <p:nvSpPr>
          <p:cNvPr id="9" name="TextBox 8">
            <a:extLst>
              <a:ext uri="{FF2B5EF4-FFF2-40B4-BE49-F238E27FC236}">
                <a16:creationId xmlns:a16="http://schemas.microsoft.com/office/drawing/2014/main" id="{3F478FAB-99B9-405E-A303-0A77E2E5D6CE}"/>
              </a:ext>
            </a:extLst>
          </p:cNvPr>
          <p:cNvSpPr txBox="1"/>
          <p:nvPr/>
        </p:nvSpPr>
        <p:spPr>
          <a:xfrm>
            <a:off x="1063753" y="1652108"/>
            <a:ext cx="4720068" cy="5262979"/>
          </a:xfrm>
          <a:prstGeom prst="rect">
            <a:avLst/>
          </a:prstGeom>
          <a:noFill/>
        </p:spPr>
        <p:txBody>
          <a:bodyPr wrap="square" rtlCol="0">
            <a:spAutoFit/>
          </a:bodyPr>
          <a:lstStyle/>
          <a:p>
            <a:r>
              <a:rPr lang="en-GB" sz="2400" dirty="0">
                <a:solidFill>
                  <a:srgbClr val="002060"/>
                </a:solidFill>
              </a:rPr>
              <a:t>1854 – registered the London Printing &amp; Publishing Company</a:t>
            </a:r>
          </a:p>
          <a:p>
            <a:endParaRPr lang="en-GB" sz="2400" dirty="0">
              <a:solidFill>
                <a:srgbClr val="002060"/>
              </a:solidFill>
            </a:endParaRPr>
          </a:p>
          <a:p>
            <a:r>
              <a:rPr lang="en-GB" sz="2400" dirty="0">
                <a:solidFill>
                  <a:srgbClr val="002060"/>
                </a:solidFill>
              </a:rPr>
              <a:t>1857 – offers £150,000 for the </a:t>
            </a:r>
            <a:r>
              <a:rPr lang="en-GB" sz="2400" i="1" dirty="0">
                <a:solidFill>
                  <a:srgbClr val="002060"/>
                </a:solidFill>
              </a:rPr>
              <a:t>Illustrated London News.</a:t>
            </a:r>
          </a:p>
          <a:p>
            <a:endParaRPr lang="en-GB" sz="2400" dirty="0">
              <a:solidFill>
                <a:srgbClr val="002060"/>
              </a:solidFill>
            </a:endParaRPr>
          </a:p>
          <a:p>
            <a:r>
              <a:rPr lang="en-GB" sz="2400" dirty="0">
                <a:solidFill>
                  <a:srgbClr val="002060"/>
                </a:solidFill>
              </a:rPr>
              <a:t>The launch of the </a:t>
            </a:r>
            <a:r>
              <a:rPr lang="en-GB" sz="2400" i="1" dirty="0">
                <a:solidFill>
                  <a:srgbClr val="002060"/>
                </a:solidFill>
              </a:rPr>
              <a:t>Illustrated News of the World</a:t>
            </a:r>
            <a:r>
              <a:rPr lang="en-GB" sz="2400" dirty="0">
                <a:solidFill>
                  <a:srgbClr val="002060"/>
                </a:solidFill>
              </a:rPr>
              <a:t> was trailed widely in the press from the end of May 1857.</a:t>
            </a:r>
          </a:p>
          <a:p>
            <a:endParaRPr lang="en-GB" sz="2400" dirty="0">
              <a:solidFill>
                <a:srgbClr val="002060"/>
              </a:solidFill>
            </a:endParaRPr>
          </a:p>
          <a:p>
            <a:r>
              <a:rPr lang="en-GB" sz="2400" dirty="0">
                <a:solidFill>
                  <a:srgbClr val="002060"/>
                </a:solidFill>
              </a:rPr>
              <a:t>The London Printing and Publishing Company initially backed the new venture.</a:t>
            </a:r>
          </a:p>
        </p:txBody>
      </p:sp>
      <p:pic>
        <p:nvPicPr>
          <p:cNvPr id="5" name="Picture 4">
            <a:extLst>
              <a:ext uri="{FF2B5EF4-FFF2-40B4-BE49-F238E27FC236}">
                <a16:creationId xmlns:a16="http://schemas.microsoft.com/office/drawing/2014/main" id="{2A1041F5-B0CD-4430-B729-511F12D3B69E}"/>
              </a:ext>
            </a:extLst>
          </p:cNvPr>
          <p:cNvPicPr>
            <a:picLocks noChangeAspect="1"/>
          </p:cNvPicPr>
          <p:nvPr/>
        </p:nvPicPr>
        <p:blipFill>
          <a:blip r:embed="rId4"/>
          <a:stretch>
            <a:fillRect/>
          </a:stretch>
        </p:blipFill>
        <p:spPr>
          <a:xfrm>
            <a:off x="5668846" y="1307712"/>
            <a:ext cx="6523154" cy="4892366"/>
          </a:xfrm>
          <a:prstGeom prst="rect">
            <a:avLst/>
          </a:prstGeom>
        </p:spPr>
      </p:pic>
      <p:pic>
        <p:nvPicPr>
          <p:cNvPr id="8" name="Picture 2" descr="http://www.planetslade.com/images/peterjackson/peterjackson.jpg">
            <a:extLst>
              <a:ext uri="{FF2B5EF4-FFF2-40B4-BE49-F238E27FC236}">
                <a16:creationId xmlns:a16="http://schemas.microsoft.com/office/drawing/2014/main" id="{906D32F2-D1E8-4EFE-A01A-04DE9860F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3820" y="1817648"/>
            <a:ext cx="5344427" cy="4382430"/>
          </a:xfrm>
          <a:prstGeom prst="rect">
            <a:avLst/>
          </a:prstGeom>
          <a:noFill/>
          <a:ln w="1016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80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 calcmode="lin" valueType="num">
                                      <p:cBhvr additive="base">
                                        <p:cTn id="2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31338-AEC8-44FE-8B65-5FE6FC0AE699}"/>
              </a:ext>
            </a:extLst>
          </p:cNvPr>
          <p:cNvPicPr/>
          <p:nvPr/>
        </p:nvPicPr>
        <p:blipFill>
          <a:blip r:embed="rId3">
            <a:duotone>
              <a:schemeClr val="bg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838200" y="484632"/>
            <a:ext cx="10515600" cy="6172200"/>
          </a:xfrm>
          <a:prstGeom prst="rect">
            <a:avLst/>
          </a:prstGeom>
          <a:noFill/>
          <a:ln>
            <a:noFill/>
          </a:ln>
        </p:spPr>
      </p:pic>
      <p:sp>
        <p:nvSpPr>
          <p:cNvPr id="2" name="Title 1">
            <a:extLst>
              <a:ext uri="{FF2B5EF4-FFF2-40B4-BE49-F238E27FC236}">
                <a16:creationId xmlns:a16="http://schemas.microsoft.com/office/drawing/2014/main" id="{831DA4C4-900B-457B-BC1F-2252B7C860B7}"/>
              </a:ext>
            </a:extLst>
          </p:cNvPr>
          <p:cNvSpPr>
            <a:spLocks noGrp="1"/>
          </p:cNvSpPr>
          <p:nvPr>
            <p:ph type="title"/>
          </p:nvPr>
        </p:nvSpPr>
        <p:spPr>
          <a:xfrm>
            <a:off x="1069848" y="484632"/>
            <a:ext cx="10058400" cy="1068123"/>
          </a:xfrm>
          <a:solidFill>
            <a:schemeClr val="accent2"/>
          </a:solidFill>
        </p:spPr>
        <p:txBody>
          <a:bodyPr>
            <a:noAutofit/>
          </a:bodyPr>
          <a:lstStyle/>
          <a:p>
            <a:r>
              <a:rPr lang="en-GB" sz="3200" dirty="0">
                <a:solidFill>
                  <a:schemeClr val="bg1"/>
                </a:solidFill>
              </a:rPr>
              <a:t>Cold feet</a:t>
            </a:r>
          </a:p>
        </p:txBody>
      </p:sp>
      <p:sp>
        <p:nvSpPr>
          <p:cNvPr id="3" name="TextBox 2">
            <a:extLst>
              <a:ext uri="{FF2B5EF4-FFF2-40B4-BE49-F238E27FC236}">
                <a16:creationId xmlns:a16="http://schemas.microsoft.com/office/drawing/2014/main" id="{AE647B55-B693-4346-A7BB-3BED80DE5559}"/>
              </a:ext>
            </a:extLst>
          </p:cNvPr>
          <p:cNvSpPr txBox="1"/>
          <p:nvPr/>
        </p:nvSpPr>
        <p:spPr>
          <a:xfrm>
            <a:off x="1069848" y="1683733"/>
            <a:ext cx="9949251" cy="4524315"/>
          </a:xfrm>
          <a:prstGeom prst="rect">
            <a:avLst/>
          </a:prstGeom>
          <a:noFill/>
        </p:spPr>
        <p:txBody>
          <a:bodyPr wrap="square" rtlCol="0">
            <a:spAutoFit/>
          </a:bodyPr>
          <a:lstStyle/>
          <a:p>
            <a:pPr marL="285750" indent="-285750">
              <a:buFont typeface="Rockwell" panose="02060603020205020403" pitchFamily="18" charset="0"/>
              <a:buChar char="£"/>
            </a:pPr>
            <a:r>
              <a:rPr lang="en-GB" sz="2400" dirty="0">
                <a:solidFill>
                  <a:srgbClr val="002060"/>
                </a:solidFill>
              </a:rPr>
              <a:t>January 1858: shareholders of the London Printing &amp; Publishing Company withdrew support for the </a:t>
            </a:r>
            <a:r>
              <a:rPr lang="en-GB" sz="2400" i="1" dirty="0">
                <a:solidFill>
                  <a:srgbClr val="002060"/>
                </a:solidFill>
              </a:rPr>
              <a:t>Illustrated News of the World</a:t>
            </a:r>
            <a:r>
              <a:rPr lang="en-GB" sz="2400" dirty="0">
                <a:solidFill>
                  <a:srgbClr val="002060"/>
                </a:solidFill>
              </a:rPr>
              <a:t>. (Jackson)</a:t>
            </a:r>
          </a:p>
          <a:p>
            <a:endParaRPr lang="en-GB" sz="2400" dirty="0">
              <a:solidFill>
                <a:srgbClr val="002060"/>
              </a:solidFill>
            </a:endParaRPr>
          </a:p>
          <a:p>
            <a:pPr marL="285750" indent="-285750">
              <a:buFont typeface="Rockwell" panose="02060603020205020403" pitchFamily="18" charset="0"/>
              <a:buChar char="£"/>
            </a:pPr>
            <a:r>
              <a:rPr lang="en-GB" sz="2400" dirty="0">
                <a:solidFill>
                  <a:srgbClr val="002060"/>
                </a:solidFill>
              </a:rPr>
              <a:t>The home-grown ‘panic’ of 1857</a:t>
            </a:r>
          </a:p>
          <a:p>
            <a:endParaRPr lang="en-GB" sz="2400" dirty="0">
              <a:solidFill>
                <a:srgbClr val="002060"/>
              </a:solidFill>
            </a:endParaRPr>
          </a:p>
          <a:p>
            <a:pPr marL="285750" indent="-285750">
              <a:buFont typeface="Rockwell" panose="02060603020205020403" pitchFamily="18" charset="0"/>
              <a:buChar char="£"/>
            </a:pPr>
            <a:r>
              <a:rPr lang="en-GB" sz="2400" dirty="0">
                <a:solidFill>
                  <a:srgbClr val="002060"/>
                </a:solidFill>
              </a:rPr>
              <a:t>Short-lived – NYC banks suspended October 13</a:t>
            </a:r>
            <a:r>
              <a:rPr lang="en-GB" sz="2400" baseline="30000" dirty="0">
                <a:solidFill>
                  <a:srgbClr val="002060"/>
                </a:solidFill>
              </a:rPr>
              <a:t>th</a:t>
            </a:r>
            <a:r>
              <a:rPr lang="en-GB" sz="2400" dirty="0">
                <a:solidFill>
                  <a:srgbClr val="002060"/>
                </a:solidFill>
              </a:rPr>
              <a:t>, resumed operations December 11</a:t>
            </a:r>
            <a:r>
              <a:rPr lang="en-GB" sz="2400" baseline="30000" dirty="0">
                <a:solidFill>
                  <a:srgbClr val="002060"/>
                </a:solidFill>
              </a:rPr>
              <a:t>th</a:t>
            </a:r>
            <a:r>
              <a:rPr lang="en-GB" sz="2400" dirty="0">
                <a:solidFill>
                  <a:srgbClr val="002060"/>
                </a:solidFill>
              </a:rPr>
              <a:t>.</a:t>
            </a:r>
          </a:p>
          <a:p>
            <a:pPr marL="285750" indent="-285750">
              <a:buFont typeface="Rockwell" panose="02060603020205020403" pitchFamily="18" charset="0"/>
              <a:buChar char="£"/>
            </a:pPr>
            <a:endParaRPr lang="en-GB" sz="2400" dirty="0">
              <a:solidFill>
                <a:srgbClr val="002060"/>
              </a:solidFill>
            </a:endParaRPr>
          </a:p>
          <a:p>
            <a:pPr marL="285750" indent="-285750">
              <a:buFont typeface="Rockwell" panose="02060603020205020403" pitchFamily="18" charset="0"/>
              <a:buChar char="£"/>
            </a:pPr>
            <a:r>
              <a:rPr lang="en-GB" sz="2400" dirty="0">
                <a:solidFill>
                  <a:srgbClr val="002060"/>
                </a:solidFill>
              </a:rPr>
              <a:t>Very few bank failures (19/258 in New York)</a:t>
            </a:r>
          </a:p>
          <a:p>
            <a:pPr marL="285750" indent="-285750">
              <a:buFont typeface="Rockwell" panose="02060603020205020403" pitchFamily="18" charset="0"/>
              <a:buChar char="£"/>
            </a:pPr>
            <a:endParaRPr lang="en-GB" sz="2400" dirty="0">
              <a:solidFill>
                <a:srgbClr val="002060"/>
              </a:solidFill>
            </a:endParaRPr>
          </a:p>
          <a:p>
            <a:pPr marL="285750" indent="-285750">
              <a:buFont typeface="Rockwell" panose="02060603020205020403" pitchFamily="18" charset="0"/>
              <a:buChar char="£"/>
            </a:pPr>
            <a:r>
              <a:rPr lang="en-GB" sz="2400" dirty="0">
                <a:solidFill>
                  <a:srgbClr val="002060"/>
                </a:solidFill>
              </a:rPr>
              <a:t>Origins? </a:t>
            </a:r>
          </a:p>
        </p:txBody>
      </p:sp>
    </p:spTree>
    <p:extLst>
      <p:ext uri="{BB962C8B-B14F-4D97-AF65-F5344CB8AC3E}">
        <p14:creationId xmlns:p14="http://schemas.microsoft.com/office/powerpoint/2010/main" val="8070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31338-AEC8-44FE-8B65-5FE6FC0AE699}"/>
              </a:ext>
            </a:extLst>
          </p:cNvPr>
          <p:cNvPicPr/>
          <p:nvPr/>
        </p:nvPicPr>
        <p:blipFill>
          <a:blip r:embed="rId3">
            <a:duotone>
              <a:schemeClr val="bg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838200" y="484632"/>
            <a:ext cx="10515600" cy="6172200"/>
          </a:xfrm>
          <a:prstGeom prst="rect">
            <a:avLst/>
          </a:prstGeom>
          <a:noFill/>
          <a:ln>
            <a:noFill/>
          </a:ln>
        </p:spPr>
      </p:pic>
      <p:sp>
        <p:nvSpPr>
          <p:cNvPr id="2" name="Title 1">
            <a:extLst>
              <a:ext uri="{FF2B5EF4-FFF2-40B4-BE49-F238E27FC236}">
                <a16:creationId xmlns:a16="http://schemas.microsoft.com/office/drawing/2014/main" id="{831DA4C4-900B-457B-BC1F-2252B7C860B7}"/>
              </a:ext>
            </a:extLst>
          </p:cNvPr>
          <p:cNvSpPr>
            <a:spLocks noGrp="1"/>
          </p:cNvSpPr>
          <p:nvPr>
            <p:ph type="title"/>
          </p:nvPr>
        </p:nvSpPr>
        <p:spPr>
          <a:xfrm>
            <a:off x="1069848" y="484632"/>
            <a:ext cx="10058400" cy="1068123"/>
          </a:xfrm>
          <a:solidFill>
            <a:schemeClr val="accent2"/>
          </a:solidFill>
        </p:spPr>
        <p:txBody>
          <a:bodyPr>
            <a:noAutofit/>
          </a:bodyPr>
          <a:lstStyle/>
          <a:p>
            <a:r>
              <a:rPr lang="en-GB" sz="3200" dirty="0">
                <a:solidFill>
                  <a:schemeClr val="bg1"/>
                </a:solidFill>
              </a:rPr>
              <a:t>Railroad fever</a:t>
            </a:r>
          </a:p>
        </p:txBody>
      </p:sp>
      <p:sp>
        <p:nvSpPr>
          <p:cNvPr id="3" name="TextBox 2">
            <a:extLst>
              <a:ext uri="{FF2B5EF4-FFF2-40B4-BE49-F238E27FC236}">
                <a16:creationId xmlns:a16="http://schemas.microsoft.com/office/drawing/2014/main" id="{AE647B55-B693-4346-A7BB-3BED80DE5559}"/>
              </a:ext>
            </a:extLst>
          </p:cNvPr>
          <p:cNvSpPr txBox="1"/>
          <p:nvPr/>
        </p:nvSpPr>
        <p:spPr>
          <a:xfrm>
            <a:off x="1069848" y="1743976"/>
            <a:ext cx="5931817" cy="4524315"/>
          </a:xfrm>
          <a:prstGeom prst="rect">
            <a:avLst/>
          </a:prstGeom>
          <a:noFill/>
        </p:spPr>
        <p:txBody>
          <a:bodyPr wrap="square" rtlCol="0">
            <a:spAutoFit/>
          </a:bodyPr>
          <a:lstStyle/>
          <a:p>
            <a:pPr marL="342900" indent="-342900">
              <a:buFont typeface="Rockwell" panose="02060603020205020403" pitchFamily="18" charset="0"/>
              <a:buChar char="£"/>
            </a:pPr>
            <a:r>
              <a:rPr lang="en-GB" sz="2400" dirty="0">
                <a:solidFill>
                  <a:srgbClr val="002060"/>
                </a:solidFill>
              </a:rPr>
              <a:t>Spring 1857 – </a:t>
            </a:r>
            <a:r>
              <a:rPr lang="en-GB" sz="2400" i="1" dirty="0">
                <a:solidFill>
                  <a:srgbClr val="002060"/>
                </a:solidFill>
              </a:rPr>
              <a:t>Cincinnati Enquirer</a:t>
            </a:r>
            <a:r>
              <a:rPr lang="en-GB" sz="2400" dirty="0">
                <a:solidFill>
                  <a:srgbClr val="002060"/>
                </a:solidFill>
              </a:rPr>
              <a:t> reported ‘railroad fever’.</a:t>
            </a:r>
          </a:p>
          <a:p>
            <a:pPr marL="342900" indent="-342900">
              <a:buFont typeface="Rockwell" panose="02060603020205020403" pitchFamily="18" charset="0"/>
              <a:buChar char="£"/>
            </a:pPr>
            <a:endParaRPr lang="en-GB" sz="2400" dirty="0">
              <a:solidFill>
                <a:srgbClr val="002060"/>
              </a:solidFill>
            </a:endParaRPr>
          </a:p>
          <a:p>
            <a:pPr marL="342900" indent="-342900">
              <a:buFont typeface="Rockwell" panose="02060603020205020403" pitchFamily="18" charset="0"/>
              <a:buChar char="£"/>
            </a:pPr>
            <a:r>
              <a:rPr lang="en-GB" sz="2400" b="1" dirty="0">
                <a:solidFill>
                  <a:srgbClr val="002060"/>
                </a:solidFill>
              </a:rPr>
              <a:t>‘By late summer that optimism was shattered, the value of western land fell and the speculative railroad securities fell with it […] by late July a substantial depreciation in trunk-line stocks occurred.’ </a:t>
            </a:r>
            <a:r>
              <a:rPr lang="en-GB" sz="2400" dirty="0">
                <a:solidFill>
                  <a:srgbClr val="002060"/>
                </a:solidFill>
              </a:rPr>
              <a:t>(Calomiris &amp; </a:t>
            </a:r>
            <a:r>
              <a:rPr lang="en-GB" sz="2400" dirty="0" err="1">
                <a:solidFill>
                  <a:srgbClr val="002060"/>
                </a:solidFill>
              </a:rPr>
              <a:t>Schweikart</a:t>
            </a:r>
            <a:r>
              <a:rPr lang="en-GB" sz="2400" dirty="0">
                <a:solidFill>
                  <a:srgbClr val="002060"/>
                </a:solidFill>
              </a:rPr>
              <a:t>, 1991, p.811)</a:t>
            </a:r>
          </a:p>
          <a:p>
            <a:pPr marL="342900" indent="-342900">
              <a:buFont typeface="Rockwell" panose="02060603020205020403" pitchFamily="18" charset="0"/>
              <a:buChar char="£"/>
            </a:pPr>
            <a:endParaRPr lang="en-GB" sz="2400" dirty="0">
              <a:solidFill>
                <a:srgbClr val="002060"/>
              </a:solidFill>
            </a:endParaRPr>
          </a:p>
          <a:p>
            <a:pPr marL="342900" indent="-342900">
              <a:buFont typeface="Rockwell" panose="02060603020205020403" pitchFamily="18" charset="0"/>
              <a:buChar char="£"/>
            </a:pPr>
            <a:r>
              <a:rPr lang="en-GB" sz="2400" dirty="0">
                <a:solidFill>
                  <a:srgbClr val="002060"/>
                </a:solidFill>
              </a:rPr>
              <a:t>Domino effect.</a:t>
            </a:r>
            <a:endParaRPr lang="en-GB" dirty="0"/>
          </a:p>
        </p:txBody>
      </p:sp>
      <p:pic>
        <p:nvPicPr>
          <p:cNvPr id="5" name="Picture 4">
            <a:extLst>
              <a:ext uri="{FF2B5EF4-FFF2-40B4-BE49-F238E27FC236}">
                <a16:creationId xmlns:a16="http://schemas.microsoft.com/office/drawing/2014/main" id="{D024E3C0-51F7-4C12-A538-491C74885381}"/>
              </a:ext>
            </a:extLst>
          </p:cNvPr>
          <p:cNvPicPr/>
          <p:nvPr/>
        </p:nvPicPr>
        <p:blipFill>
          <a:blip r:embed="rId4"/>
          <a:stretch>
            <a:fillRect/>
          </a:stretch>
        </p:blipFill>
        <p:spPr>
          <a:xfrm>
            <a:off x="7233313" y="1623675"/>
            <a:ext cx="3888839" cy="4913603"/>
          </a:xfrm>
          <a:prstGeom prst="rect">
            <a:avLst/>
          </a:prstGeom>
        </p:spPr>
      </p:pic>
    </p:spTree>
    <p:extLst>
      <p:ext uri="{BB962C8B-B14F-4D97-AF65-F5344CB8AC3E}">
        <p14:creationId xmlns:p14="http://schemas.microsoft.com/office/powerpoint/2010/main" val="27719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31338-AEC8-44FE-8B65-5FE6FC0AE699}"/>
              </a:ext>
            </a:extLst>
          </p:cNvPr>
          <p:cNvPicPr/>
          <p:nvPr/>
        </p:nvPicPr>
        <p:blipFill>
          <a:blip r:embed="rId3">
            <a:duotone>
              <a:schemeClr val="bg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838200" y="484632"/>
            <a:ext cx="10515600" cy="6172200"/>
          </a:xfrm>
          <a:prstGeom prst="rect">
            <a:avLst/>
          </a:prstGeom>
          <a:noFill/>
          <a:ln>
            <a:noFill/>
          </a:ln>
        </p:spPr>
      </p:pic>
      <p:sp>
        <p:nvSpPr>
          <p:cNvPr id="2" name="Title 1">
            <a:extLst>
              <a:ext uri="{FF2B5EF4-FFF2-40B4-BE49-F238E27FC236}">
                <a16:creationId xmlns:a16="http://schemas.microsoft.com/office/drawing/2014/main" id="{831DA4C4-900B-457B-BC1F-2252B7C860B7}"/>
              </a:ext>
            </a:extLst>
          </p:cNvPr>
          <p:cNvSpPr>
            <a:spLocks noGrp="1"/>
          </p:cNvSpPr>
          <p:nvPr>
            <p:ph type="title"/>
          </p:nvPr>
        </p:nvSpPr>
        <p:spPr>
          <a:xfrm>
            <a:off x="1069848" y="484632"/>
            <a:ext cx="10058400" cy="1068123"/>
          </a:xfrm>
          <a:solidFill>
            <a:schemeClr val="accent2"/>
          </a:solidFill>
        </p:spPr>
        <p:txBody>
          <a:bodyPr>
            <a:noAutofit/>
          </a:bodyPr>
          <a:lstStyle/>
          <a:p>
            <a:r>
              <a:rPr lang="en-GB" sz="3200" dirty="0">
                <a:solidFill>
                  <a:schemeClr val="bg1"/>
                </a:solidFill>
              </a:rPr>
              <a:t>Transatlantic networks</a:t>
            </a:r>
          </a:p>
        </p:txBody>
      </p:sp>
      <p:sp>
        <p:nvSpPr>
          <p:cNvPr id="3" name="TextBox 2">
            <a:extLst>
              <a:ext uri="{FF2B5EF4-FFF2-40B4-BE49-F238E27FC236}">
                <a16:creationId xmlns:a16="http://schemas.microsoft.com/office/drawing/2014/main" id="{AE647B55-B693-4346-A7BB-3BED80DE5559}"/>
              </a:ext>
            </a:extLst>
          </p:cNvPr>
          <p:cNvSpPr txBox="1"/>
          <p:nvPr/>
        </p:nvSpPr>
        <p:spPr>
          <a:xfrm>
            <a:off x="1069848" y="1703033"/>
            <a:ext cx="10058400" cy="3046988"/>
          </a:xfrm>
          <a:prstGeom prst="rect">
            <a:avLst/>
          </a:prstGeom>
          <a:noFill/>
        </p:spPr>
        <p:txBody>
          <a:bodyPr wrap="square" rtlCol="0">
            <a:spAutoFit/>
          </a:bodyPr>
          <a:lstStyle/>
          <a:p>
            <a:pPr marL="342900" indent="-342900">
              <a:buFont typeface="Rockwell" panose="02060603020205020403" pitchFamily="18" charset="0"/>
              <a:buChar char="£"/>
            </a:pPr>
            <a:r>
              <a:rPr lang="en-GB" sz="2400" dirty="0">
                <a:solidFill>
                  <a:srgbClr val="002060"/>
                </a:solidFill>
              </a:rPr>
              <a:t>During the 1840s, John </a:t>
            </a:r>
            <a:r>
              <a:rPr lang="en-GB" sz="2400" dirty="0" err="1">
                <a:solidFill>
                  <a:srgbClr val="002060"/>
                </a:solidFill>
              </a:rPr>
              <a:t>Tallis</a:t>
            </a:r>
            <a:r>
              <a:rPr lang="en-GB" sz="2400" dirty="0">
                <a:solidFill>
                  <a:srgbClr val="002060"/>
                </a:solidFill>
              </a:rPr>
              <a:t> had invested considerable time in the United States.</a:t>
            </a:r>
          </a:p>
          <a:p>
            <a:pPr marL="342900" indent="-342900">
              <a:buFont typeface="Rockwell" panose="02060603020205020403" pitchFamily="18" charset="0"/>
              <a:buChar char="£"/>
            </a:pPr>
            <a:endParaRPr lang="en-GB" sz="2400" dirty="0">
              <a:solidFill>
                <a:srgbClr val="002060"/>
              </a:solidFill>
            </a:endParaRPr>
          </a:p>
          <a:p>
            <a:pPr marL="342900" indent="-342900">
              <a:buFont typeface="Rockwell" panose="02060603020205020403" pitchFamily="18" charset="0"/>
              <a:buChar char="£"/>
            </a:pPr>
            <a:r>
              <a:rPr lang="en-GB" sz="2400" dirty="0">
                <a:solidFill>
                  <a:srgbClr val="002060"/>
                </a:solidFill>
              </a:rPr>
              <a:t>Established agencies in six cities from which to sell his publications. </a:t>
            </a:r>
            <a:endParaRPr lang="en-US" sz="2400" dirty="0">
              <a:solidFill>
                <a:srgbClr val="002060"/>
              </a:solidFill>
            </a:endParaRPr>
          </a:p>
          <a:p>
            <a:pPr marL="342900" indent="-342900">
              <a:buFont typeface="Rockwell" panose="02060603020205020403" pitchFamily="18" charset="0"/>
              <a:buChar char="£"/>
            </a:pPr>
            <a:endParaRPr lang="en-US" sz="2400" dirty="0">
              <a:solidFill>
                <a:srgbClr val="002060"/>
              </a:solidFill>
            </a:endParaRPr>
          </a:p>
          <a:p>
            <a:pPr marL="342900" indent="-342900">
              <a:buFont typeface="Rockwell" panose="02060603020205020403" pitchFamily="18" charset="0"/>
              <a:buChar char="£"/>
            </a:pPr>
            <a:r>
              <a:rPr lang="en-GB" sz="2400" dirty="0">
                <a:solidFill>
                  <a:srgbClr val="002060"/>
                </a:solidFill>
              </a:rPr>
              <a:t>This network, with all his other business assets, was transferred to the London Printing and Publishing Company. </a:t>
            </a:r>
          </a:p>
          <a:p>
            <a:pPr marL="342900" indent="-342900">
              <a:buFont typeface="Rockwell" panose="02060603020205020403" pitchFamily="18" charset="0"/>
              <a:buChar char="£"/>
            </a:pPr>
            <a:endParaRPr lang="en-GB" sz="2400" dirty="0">
              <a:solidFill>
                <a:srgbClr val="002060"/>
              </a:solidFill>
            </a:endParaRPr>
          </a:p>
        </p:txBody>
      </p:sp>
      <p:pic>
        <p:nvPicPr>
          <p:cNvPr id="5" name="Picture 4">
            <a:extLst>
              <a:ext uri="{FF2B5EF4-FFF2-40B4-BE49-F238E27FC236}">
                <a16:creationId xmlns:a16="http://schemas.microsoft.com/office/drawing/2014/main" id="{9B09CCD4-4CD0-42F4-BAE2-6BB9F2CE4EF0}"/>
              </a:ext>
            </a:extLst>
          </p:cNvPr>
          <p:cNvPicPr/>
          <p:nvPr/>
        </p:nvPicPr>
        <p:blipFill>
          <a:blip r:embed="rId4"/>
          <a:stretch>
            <a:fillRect/>
          </a:stretch>
        </p:blipFill>
        <p:spPr>
          <a:xfrm>
            <a:off x="2810065" y="2929147"/>
            <a:ext cx="8312087" cy="3641747"/>
          </a:xfrm>
          <a:prstGeom prst="rect">
            <a:avLst/>
          </a:prstGeom>
        </p:spPr>
      </p:pic>
    </p:spTree>
    <p:extLst>
      <p:ext uri="{BB962C8B-B14F-4D97-AF65-F5344CB8AC3E}">
        <p14:creationId xmlns:p14="http://schemas.microsoft.com/office/powerpoint/2010/main" val="1436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31338-AEC8-44FE-8B65-5FE6FC0AE699}"/>
              </a:ext>
            </a:extLst>
          </p:cNvPr>
          <p:cNvPicPr/>
          <p:nvPr/>
        </p:nvPicPr>
        <p:blipFill>
          <a:blip r:embed="rId3">
            <a:duotone>
              <a:schemeClr val="bg2">
                <a:shade val="45000"/>
                <a:satMod val="135000"/>
              </a:schemeClr>
              <a:prstClr val="white"/>
            </a:duotone>
            <a:lum contrast="20000"/>
            <a:extLst>
              <a:ext uri="{28A0092B-C50C-407E-A947-70E740481C1C}">
                <a14:useLocalDpi xmlns:a14="http://schemas.microsoft.com/office/drawing/2010/main" val="0"/>
              </a:ext>
            </a:extLst>
          </a:blip>
          <a:srcRect/>
          <a:stretch>
            <a:fillRect/>
          </a:stretch>
        </p:blipFill>
        <p:spPr bwMode="auto">
          <a:xfrm>
            <a:off x="838199" y="484632"/>
            <a:ext cx="10515600" cy="6172200"/>
          </a:xfrm>
          <a:prstGeom prst="rect">
            <a:avLst/>
          </a:prstGeom>
          <a:noFill/>
          <a:ln>
            <a:noFill/>
          </a:ln>
        </p:spPr>
      </p:pic>
      <p:sp>
        <p:nvSpPr>
          <p:cNvPr id="2" name="Title 1">
            <a:extLst>
              <a:ext uri="{FF2B5EF4-FFF2-40B4-BE49-F238E27FC236}">
                <a16:creationId xmlns:a16="http://schemas.microsoft.com/office/drawing/2014/main" id="{831DA4C4-900B-457B-BC1F-2252B7C860B7}"/>
              </a:ext>
            </a:extLst>
          </p:cNvPr>
          <p:cNvSpPr>
            <a:spLocks noGrp="1"/>
          </p:cNvSpPr>
          <p:nvPr>
            <p:ph type="title"/>
          </p:nvPr>
        </p:nvSpPr>
        <p:spPr>
          <a:xfrm>
            <a:off x="1069848" y="484632"/>
            <a:ext cx="10218028" cy="1068123"/>
          </a:xfrm>
          <a:solidFill>
            <a:schemeClr val="accent2"/>
          </a:solidFill>
        </p:spPr>
        <p:txBody>
          <a:bodyPr>
            <a:noAutofit/>
          </a:bodyPr>
          <a:lstStyle/>
          <a:p>
            <a:r>
              <a:rPr lang="en-GB" sz="3200" dirty="0">
                <a:solidFill>
                  <a:schemeClr val="bg1"/>
                </a:solidFill>
              </a:rPr>
              <a:t>Direct rivals?</a:t>
            </a:r>
          </a:p>
        </p:txBody>
      </p:sp>
      <p:pic>
        <p:nvPicPr>
          <p:cNvPr id="6" name="Picture 5">
            <a:extLst>
              <a:ext uri="{FF2B5EF4-FFF2-40B4-BE49-F238E27FC236}">
                <a16:creationId xmlns:a16="http://schemas.microsoft.com/office/drawing/2014/main" id="{1FB80C84-15EB-4469-87A5-7BDC40764BB7}"/>
              </a:ext>
            </a:extLst>
          </p:cNvPr>
          <p:cNvPicPr/>
          <p:nvPr/>
        </p:nvPicPr>
        <p:blipFill>
          <a:blip r:embed="rId4"/>
          <a:stretch>
            <a:fillRect/>
          </a:stretch>
        </p:blipFill>
        <p:spPr>
          <a:xfrm>
            <a:off x="1069848" y="1642098"/>
            <a:ext cx="3464242" cy="5014734"/>
          </a:xfrm>
          <a:prstGeom prst="rect">
            <a:avLst/>
          </a:prstGeom>
          <a:ln>
            <a:solidFill>
              <a:schemeClr val="tx1"/>
            </a:solidFill>
          </a:ln>
        </p:spPr>
      </p:pic>
      <p:pic>
        <p:nvPicPr>
          <p:cNvPr id="7" name="Picture 6">
            <a:extLst>
              <a:ext uri="{FF2B5EF4-FFF2-40B4-BE49-F238E27FC236}">
                <a16:creationId xmlns:a16="http://schemas.microsoft.com/office/drawing/2014/main" id="{0CFEAE2F-7986-4B27-B8E7-E1FCE61DA1A9}"/>
              </a:ext>
            </a:extLst>
          </p:cNvPr>
          <p:cNvPicPr/>
          <p:nvPr/>
        </p:nvPicPr>
        <p:blipFill>
          <a:blip r:embed="rId5"/>
          <a:stretch>
            <a:fillRect/>
          </a:stretch>
        </p:blipFill>
        <p:spPr>
          <a:xfrm>
            <a:off x="4638393" y="1655421"/>
            <a:ext cx="3540443" cy="5014734"/>
          </a:xfrm>
          <a:prstGeom prst="rect">
            <a:avLst/>
          </a:prstGeom>
          <a:ln>
            <a:solidFill>
              <a:schemeClr val="tx1"/>
            </a:solidFill>
          </a:ln>
        </p:spPr>
      </p:pic>
      <p:pic>
        <p:nvPicPr>
          <p:cNvPr id="8" name="Picture 7">
            <a:extLst>
              <a:ext uri="{FF2B5EF4-FFF2-40B4-BE49-F238E27FC236}">
                <a16:creationId xmlns:a16="http://schemas.microsoft.com/office/drawing/2014/main" id="{1DE2BB87-BA9C-44B5-8883-BFF7E975BDC5}"/>
              </a:ext>
            </a:extLst>
          </p:cNvPr>
          <p:cNvPicPr>
            <a:picLocks noChangeAspect="1"/>
          </p:cNvPicPr>
          <p:nvPr/>
        </p:nvPicPr>
        <p:blipFill>
          <a:blip r:embed="rId6"/>
          <a:stretch>
            <a:fillRect/>
          </a:stretch>
        </p:blipFill>
        <p:spPr>
          <a:xfrm>
            <a:off x="8283140" y="1612927"/>
            <a:ext cx="3004736" cy="5043905"/>
          </a:xfrm>
          <a:prstGeom prst="rect">
            <a:avLst/>
          </a:prstGeom>
        </p:spPr>
      </p:pic>
    </p:spTree>
    <p:extLst>
      <p:ext uri="{BB962C8B-B14F-4D97-AF65-F5344CB8AC3E}">
        <p14:creationId xmlns:p14="http://schemas.microsoft.com/office/powerpoint/2010/main" val="353470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5b53bd0-db3b-4845-8860-65f0afd3f44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924D6C0212FF4A943ECA7CC88C9DF0" ma:contentTypeVersion="18" ma:contentTypeDescription="Create a new document." ma:contentTypeScope="" ma:versionID="32bddbac9f1599568038e7df4d3244fe">
  <xsd:schema xmlns:xsd="http://www.w3.org/2001/XMLSchema" xmlns:xs="http://www.w3.org/2001/XMLSchema" xmlns:p="http://schemas.microsoft.com/office/2006/metadata/properties" xmlns:ns3="45b53bd0-db3b-4845-8860-65f0afd3f446" xmlns:ns4="5e8bce09-3c57-4a01-aa43-5cbeef246dc8" targetNamespace="http://schemas.microsoft.com/office/2006/metadata/properties" ma:root="true" ma:fieldsID="92eb3cee6298dfb59d3d1da645f9ab65" ns3:_="" ns4:_="">
    <xsd:import namespace="45b53bd0-db3b-4845-8860-65f0afd3f446"/>
    <xsd:import namespace="5e8bce09-3c57-4a01-aa43-5cbeef246dc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b53bd0-db3b-4845-8860-65f0afd3f4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8bce09-3c57-4a01-aa43-5cbeef246dc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07D019-96B5-44A9-96AB-4DC5D0949B51}">
  <ds:schemaRefs>
    <ds:schemaRef ds:uri="http://schemas.openxmlformats.org/package/2006/metadata/core-properties"/>
    <ds:schemaRef ds:uri="http://purl.org/dc/elements/1.1/"/>
    <ds:schemaRef ds:uri="http://schemas.microsoft.com/office/2006/metadata/properties"/>
    <ds:schemaRef ds:uri="http://www.w3.org/XML/1998/namespace"/>
    <ds:schemaRef ds:uri="http://purl.org/dc/terms/"/>
    <ds:schemaRef ds:uri="http://schemas.microsoft.com/office/2006/documentManagement/types"/>
    <ds:schemaRef ds:uri="http://schemas.microsoft.com/office/infopath/2007/PartnerControls"/>
    <ds:schemaRef ds:uri="45b53bd0-db3b-4845-8860-65f0afd3f446"/>
    <ds:schemaRef ds:uri="5e8bce09-3c57-4a01-aa43-5cbeef246dc8"/>
    <ds:schemaRef ds:uri="http://purl.org/dc/dcmitype/"/>
  </ds:schemaRefs>
</ds:datastoreItem>
</file>

<file path=customXml/itemProps2.xml><?xml version="1.0" encoding="utf-8"?>
<ds:datastoreItem xmlns:ds="http://schemas.openxmlformats.org/officeDocument/2006/customXml" ds:itemID="{F0DEF694-1332-43B6-B1A5-2A124982831F}">
  <ds:schemaRefs>
    <ds:schemaRef ds:uri="http://schemas.microsoft.com/sharepoint/v3/contenttype/forms"/>
  </ds:schemaRefs>
</ds:datastoreItem>
</file>

<file path=customXml/itemProps3.xml><?xml version="1.0" encoding="utf-8"?>
<ds:datastoreItem xmlns:ds="http://schemas.openxmlformats.org/officeDocument/2006/customXml" ds:itemID="{B0C84316-FA6B-4F8E-8301-F156D70829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b53bd0-db3b-4845-8860-65f0afd3f446"/>
    <ds:schemaRef ds:uri="5e8bce09-3c57-4a01-aa43-5cbeef246d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Wood Type</Template>
  <TotalTime>2806</TotalTime>
  <Words>3858</Words>
  <Application>Microsoft Office PowerPoint</Application>
  <PresentationFormat>Widescreen</PresentationFormat>
  <Paragraphs>151</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Palatino Linotype</vt:lpstr>
      <vt:lpstr>Rockwell</vt:lpstr>
      <vt:lpstr>Rockwell Condensed</vt:lpstr>
      <vt:lpstr>Wingdings</vt:lpstr>
      <vt:lpstr>Wood Type</vt:lpstr>
      <vt:lpstr>An ill wind from the west: The role of America in the fate of the illustrated news of the world, 1858-1863</vt:lpstr>
      <vt:lpstr>Teething troubles</vt:lpstr>
      <vt:lpstr>Brevity = failure?</vt:lpstr>
      <vt:lpstr>A tale of two egos</vt:lpstr>
      <vt:lpstr>TO BUY, OR NOT TO BUY</vt:lpstr>
      <vt:lpstr>Cold feet</vt:lpstr>
      <vt:lpstr>Railroad fever</vt:lpstr>
      <vt:lpstr>Transatlantic networks</vt:lpstr>
      <vt:lpstr>Direct rivals?</vt:lpstr>
      <vt:lpstr>PowerPoint Presentation</vt:lpstr>
      <vt:lpstr>Mixed reception</vt:lpstr>
      <vt:lpstr>Unique selling point</vt:lpstr>
      <vt:lpstr>Financial challenges and solutions</vt:lpstr>
      <vt:lpstr>The final straw</vt:lpstr>
      <vt:lpstr>What part did events in the USA play in the inow’’s fate?</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STEPHENS</dc:creator>
  <cp:lastModifiedBy>MATTHEW STEPHENS</cp:lastModifiedBy>
  <cp:revision>97</cp:revision>
  <dcterms:created xsi:type="dcterms:W3CDTF">2024-04-16T15:41:06Z</dcterms:created>
  <dcterms:modified xsi:type="dcterms:W3CDTF">2024-06-11T13:13:52Z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0x010100F7924D6C0212FF4A943ECA7CC88C9DF0</vt:lpwstr>
  </property>
</Properties>
</file>